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829300" cy="7561263"/>
  <p:notesSz cx="58293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/>
    <p:restoredTop sz="94719"/>
  </p:normalViewPr>
  <p:slideViewPr>
    <p:cSldViewPr>
      <p:cViewPr varScale="1">
        <p:scale>
          <a:sx n="133" d="100"/>
          <a:sy n="133" d="100"/>
        </p:scale>
        <p:origin x="430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257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2000" y="0"/>
            <a:ext cx="25257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45F9-3A5F-5045-8839-F52B0EEC8863}" type="datetimeFigureOut">
              <a:rPr lang="en-CN" smtClean="0"/>
              <a:t>2025/8/17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0400" y="946150"/>
            <a:ext cx="196850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82613" y="3643313"/>
            <a:ext cx="466407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25257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02000" y="7189788"/>
            <a:ext cx="25257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E354-768F-064D-8BC0-0F5A1F0831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630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E354-768F-064D-8BC0-0F5A1F0831AC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7357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7197" y="2346452"/>
            <a:ext cx="4954905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4395" y="4238752"/>
            <a:ext cx="408051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A5462"/>
                </a:solidFill>
                <a:latin typeface="Montserrat"/>
                <a:cs typeface="Montserrat"/>
              </a:defRPr>
            </a:lvl1pPr>
          </a:lstStyle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‹#›</a:t>
            </a:fld>
            <a:endParaRPr spc="-50" dirty="0">
              <a:latin typeface="Eras Bold ITC"/>
              <a:cs typeface="Eras Bold IT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A5462"/>
                </a:solidFill>
                <a:latin typeface="Montserrat"/>
                <a:cs typeface="Montserrat"/>
              </a:defRPr>
            </a:lvl1pPr>
          </a:lstStyle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‹#›</a:t>
            </a:fld>
            <a:endParaRPr spc="-50" dirty="0">
              <a:latin typeface="Eras Bold ITC"/>
              <a:cs typeface="Eras Bold IT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1465" y="1740916"/>
            <a:ext cx="253574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02089" y="1740916"/>
            <a:ext cx="253574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A5462"/>
                </a:solidFill>
                <a:latin typeface="Montserrat"/>
                <a:cs typeface="Montserrat"/>
              </a:defRPr>
            </a:lvl1pPr>
          </a:lstStyle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‹#›</a:t>
            </a:fld>
            <a:endParaRPr spc="-50" dirty="0">
              <a:latin typeface="Eras Bold ITC"/>
              <a:cs typeface="Eras Bold IT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A5462"/>
                </a:solidFill>
                <a:latin typeface="Montserrat"/>
                <a:cs typeface="Montserrat"/>
              </a:defRPr>
            </a:lvl1pPr>
          </a:lstStyle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‹#›</a:t>
            </a:fld>
            <a:endParaRPr spc="-50" dirty="0">
              <a:latin typeface="Eras Bold ITC"/>
              <a:cs typeface="Eras Bold IT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4A5462"/>
                </a:solidFill>
                <a:latin typeface="Montserrat"/>
                <a:cs typeface="Montserrat"/>
              </a:defRPr>
            </a:lvl1pPr>
          </a:lstStyle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‹#›</a:t>
            </a:fld>
            <a:endParaRPr spc="-50" dirty="0">
              <a:latin typeface="Eras Bold ITC"/>
              <a:cs typeface="Eras Bold IT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849" y="117884"/>
            <a:ext cx="1706245" cy="612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361" y="3306659"/>
            <a:ext cx="5204460" cy="246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81962" y="7039356"/>
            <a:ext cx="1865376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1465" y="7039356"/>
            <a:ext cx="134073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99124" y="7179646"/>
            <a:ext cx="200025" cy="12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4A5462"/>
                </a:solidFill>
                <a:latin typeface="Montserrat"/>
                <a:cs typeface="Montserrat"/>
              </a:defRPr>
            </a:lvl1pPr>
          </a:lstStyle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‹#›</a:t>
            </a:fld>
            <a:endParaRPr spc="-50" dirty="0">
              <a:latin typeface="Eras Bold ITC"/>
              <a:cs typeface="Eras Bold IT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rge-batte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ge-battery.com/" TargetMode="External"/><Relationship Id="rId2" Type="http://schemas.openxmlformats.org/officeDocument/2006/relationships/hyperlink" Target="mailto:market@large-batter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25186" y="1007843"/>
            <a:ext cx="4734560" cy="22878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175"/>
              </a:spcBef>
            </a:pPr>
            <a:endParaRPr lang="en-CA" sz="2750" b="1" spc="-275" dirty="0">
              <a:solidFill>
                <a:srgbClr val="2E5BB9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87900"/>
              </a:lnSpc>
              <a:spcBef>
                <a:spcPts val="175"/>
              </a:spcBef>
            </a:pPr>
            <a:r>
              <a:rPr sz="2750" b="1" spc="-275" dirty="0">
                <a:solidFill>
                  <a:schemeClr val="tx1"/>
                </a:solidFill>
                <a:latin typeface="Montserrat"/>
                <a:cs typeface="Montserrat"/>
              </a:rPr>
              <a:t>A</a:t>
            </a:r>
            <a:r>
              <a:rPr sz="2750" b="1" spc="2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215" dirty="0">
                <a:solidFill>
                  <a:schemeClr val="tx1"/>
                </a:solidFill>
                <a:latin typeface="Montserrat"/>
                <a:cs typeface="Montserrat"/>
              </a:rPr>
              <a:t>Framework</a:t>
            </a:r>
            <a:r>
              <a:rPr sz="2750" b="1" spc="2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110" dirty="0">
                <a:solidFill>
                  <a:schemeClr val="tx1"/>
                </a:solidFill>
                <a:latin typeface="Montserrat"/>
                <a:cs typeface="Montserrat"/>
              </a:rPr>
              <a:t>for</a:t>
            </a:r>
            <a:r>
              <a:rPr sz="2750" b="1" spc="-1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160" dirty="0">
                <a:solidFill>
                  <a:schemeClr val="tx1"/>
                </a:solidFill>
                <a:latin typeface="Montserrat"/>
                <a:cs typeface="Montserrat"/>
              </a:rPr>
              <a:t>De-</a:t>
            </a:r>
            <a:r>
              <a:rPr sz="2750" b="1" spc="-145" dirty="0">
                <a:solidFill>
                  <a:schemeClr val="tx1"/>
                </a:solidFill>
                <a:latin typeface="Montserrat"/>
                <a:cs typeface="Montserrat"/>
              </a:rPr>
              <a:t>Risking </a:t>
            </a:r>
            <a:r>
              <a:rPr sz="2750" b="1" spc="-215" dirty="0">
                <a:solidFill>
                  <a:schemeClr val="tx1"/>
                </a:solidFill>
                <a:latin typeface="Montserrat"/>
                <a:cs typeface="Montserrat"/>
              </a:rPr>
              <a:t>Custom</a:t>
            </a:r>
            <a:r>
              <a:rPr sz="2750" b="1" spc="2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160" dirty="0">
                <a:solidFill>
                  <a:schemeClr val="tx1"/>
                </a:solidFill>
                <a:latin typeface="Montserrat"/>
                <a:cs typeface="Montserrat"/>
              </a:rPr>
              <a:t>Battery</a:t>
            </a:r>
            <a:r>
              <a:rPr sz="2750" b="1" spc="1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60" dirty="0">
                <a:solidFill>
                  <a:schemeClr val="tx1"/>
                </a:solidFill>
                <a:latin typeface="Montserrat"/>
                <a:cs typeface="Montserrat"/>
              </a:rPr>
              <a:t>Integration </a:t>
            </a:r>
            <a:r>
              <a:rPr sz="2750" b="1" spc="-90" dirty="0">
                <a:solidFill>
                  <a:schemeClr val="tx1"/>
                </a:solidFill>
                <a:latin typeface="Montserrat"/>
                <a:cs typeface="Montserrat"/>
              </a:rPr>
              <a:t>in</a:t>
            </a:r>
            <a:r>
              <a:rPr sz="2750" b="1" spc="-6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200" dirty="0">
                <a:solidFill>
                  <a:schemeClr val="tx1"/>
                </a:solidFill>
                <a:latin typeface="Montserrat"/>
                <a:cs typeface="Montserrat"/>
              </a:rPr>
              <a:t>Autonomous</a:t>
            </a:r>
            <a:r>
              <a:rPr sz="2750" b="1" spc="5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10" dirty="0">
                <a:solidFill>
                  <a:schemeClr val="tx1"/>
                </a:solidFill>
                <a:latin typeface="Montserrat"/>
                <a:cs typeface="Montserrat"/>
              </a:rPr>
              <a:t>Mobile </a:t>
            </a:r>
            <a:r>
              <a:rPr sz="2750" b="1" spc="-165" dirty="0">
                <a:solidFill>
                  <a:schemeClr val="tx1"/>
                </a:solidFill>
                <a:latin typeface="Montserrat"/>
                <a:cs typeface="Montserrat"/>
              </a:rPr>
              <a:t>Robots</a:t>
            </a:r>
            <a:r>
              <a:rPr sz="2750" b="1" spc="-30" dirty="0">
                <a:solidFill>
                  <a:schemeClr val="tx1"/>
                </a:solidFill>
                <a:latin typeface="Montserrat"/>
                <a:cs typeface="Montserrat"/>
              </a:rPr>
              <a:t> </a:t>
            </a:r>
            <a:r>
              <a:rPr sz="2750" b="1" spc="-10" dirty="0">
                <a:solidFill>
                  <a:schemeClr val="tx1"/>
                </a:solidFill>
                <a:latin typeface="Montserrat"/>
                <a:cs typeface="Montserrat"/>
              </a:rPr>
              <a:t>(AMRs)</a:t>
            </a:r>
            <a:endParaRPr sz="2750" dirty="0">
              <a:solidFill>
                <a:schemeClr val="tx1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500" b="0" spc="-110" dirty="0">
                <a:solidFill>
                  <a:srgbClr val="FF7E00"/>
                </a:solidFill>
                <a:latin typeface="Montserrat Medium"/>
                <a:cs typeface="Montserrat Medium"/>
              </a:rPr>
              <a:t>A</a:t>
            </a:r>
            <a:r>
              <a:rPr sz="1500" b="0" spc="-10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100" dirty="0">
                <a:solidFill>
                  <a:srgbClr val="FF7E00"/>
                </a:solidFill>
                <a:latin typeface="Montserrat Medium"/>
                <a:cs typeface="Montserrat Medium"/>
              </a:rPr>
              <a:t>Large</a:t>
            </a:r>
            <a:r>
              <a:rPr sz="1500" b="0" spc="-10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125" dirty="0">
                <a:solidFill>
                  <a:srgbClr val="FF7E00"/>
                </a:solidFill>
                <a:latin typeface="Montserrat Medium"/>
                <a:cs typeface="Montserrat Medium"/>
              </a:rPr>
              <a:t>Power</a:t>
            </a:r>
            <a:r>
              <a:rPr sz="1500" b="0" spc="-10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105" dirty="0">
                <a:solidFill>
                  <a:srgbClr val="FF7E00"/>
                </a:solidFill>
                <a:latin typeface="Montserrat Medium"/>
                <a:cs typeface="Montserrat Medium"/>
              </a:rPr>
              <a:t>Technical</a:t>
            </a:r>
            <a:r>
              <a:rPr sz="1500" b="0" spc="-10" dirty="0">
                <a:solidFill>
                  <a:srgbClr val="FF7E00"/>
                </a:solidFill>
                <a:latin typeface="Montserrat Medium"/>
                <a:cs typeface="Montserrat Medium"/>
              </a:rPr>
              <a:t> </a:t>
            </a:r>
            <a:r>
              <a:rPr sz="1500" b="0" spc="-114" dirty="0">
                <a:solidFill>
                  <a:srgbClr val="FF7E00"/>
                </a:solidFill>
                <a:latin typeface="Montserrat Medium"/>
                <a:cs typeface="Montserrat Medium"/>
              </a:rPr>
              <a:t>White</a:t>
            </a:r>
            <a:r>
              <a:rPr sz="1500" b="0" spc="-10" dirty="0">
                <a:solidFill>
                  <a:srgbClr val="FF7E00"/>
                </a:solidFill>
                <a:latin typeface="Montserrat Medium"/>
                <a:cs typeface="Montserrat Medium"/>
              </a:rPr>
              <a:t> Paper</a:t>
            </a:r>
            <a:endParaRPr sz="1500" dirty="0">
              <a:latin typeface="Montserrat Medium"/>
              <a:cs typeface="Montserrat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186" y="3382581"/>
            <a:ext cx="1939289" cy="2308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CA" sz="1400" b="0" spc="-40" dirty="0">
                <a:solidFill>
                  <a:schemeClr val="tx1"/>
                </a:solidFill>
                <a:latin typeface="Montserrat Medium"/>
                <a:cs typeface="Montserrat Medium"/>
              </a:rPr>
              <a:t>By Large Power Team</a:t>
            </a:r>
            <a:endParaRPr lang="en-CA" sz="1400" dirty="0">
              <a:solidFill>
                <a:schemeClr val="tx1"/>
              </a:solidFill>
              <a:latin typeface="Montserrat Medium"/>
              <a:cs typeface="Montserrat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3794" y="6933705"/>
            <a:ext cx="2246630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35"/>
              </a:spcBef>
              <a:defRPr sz="1500" b="1">
                <a:solidFill>
                  <a:srgbClr val="FF7E00"/>
                </a:solidFill>
                <a:latin typeface="Montserrat SemiBold"/>
                <a:cs typeface="Montserrat SemiBold"/>
              </a:defRPr>
            </a:lvl1pPr>
          </a:lstStyle>
          <a:p>
            <a:r>
              <a:rPr dirty="0"/>
              <a:t>Power Differently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82807" y="6909892"/>
            <a:ext cx="13271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5"/>
              </a:lnSpc>
            </a:pPr>
            <a:r>
              <a:rPr sz="2050" b="1" spc="-200" dirty="0">
                <a:solidFill>
                  <a:srgbClr val="FF7E00"/>
                </a:solidFill>
                <a:latin typeface="Montserrat SemiBold"/>
                <a:cs typeface="Montserrat SemiBold"/>
              </a:rPr>
              <a:t>y</a:t>
            </a:r>
            <a:endParaRPr sz="2050">
              <a:latin typeface="Montserrat SemiBold"/>
              <a:cs typeface="Montserrat Semi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4" name="object 14"/>
            <p:cNvSpPr/>
            <p:nvPr/>
          </p:nvSpPr>
          <p:spPr>
            <a:xfrm>
              <a:off x="5562599" y="0"/>
              <a:ext cx="266700" cy="7181850"/>
            </a:xfrm>
            <a:custGeom>
              <a:avLst/>
              <a:gdLst/>
              <a:ahLst/>
              <a:cxnLst/>
              <a:rect l="l" t="t" r="r" b="b"/>
              <a:pathLst>
                <a:path w="266700" h="7181850">
                  <a:moveTo>
                    <a:pt x="0" y="7181849"/>
                  </a:moveTo>
                  <a:lnTo>
                    <a:pt x="266699" y="7181849"/>
                  </a:lnTo>
                  <a:lnTo>
                    <a:pt x="266699" y="0"/>
                  </a:lnTo>
                  <a:lnTo>
                    <a:pt x="0" y="0"/>
                  </a:lnTo>
                  <a:lnTo>
                    <a:pt x="0" y="71818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181849"/>
              <a:ext cx="5829300" cy="381000"/>
            </a:xfrm>
            <a:custGeom>
              <a:avLst/>
              <a:gdLst/>
              <a:ahLst/>
              <a:cxnLst/>
              <a:rect l="l" t="t" r="r" b="b"/>
              <a:pathLst>
                <a:path w="5829300" h="381000">
                  <a:moveTo>
                    <a:pt x="5829299" y="380999"/>
                  </a:moveTo>
                  <a:lnTo>
                    <a:pt x="0" y="3809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3809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82578" y="7260149"/>
            <a:ext cx="16167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0" spc="-75" dirty="0">
                <a:solidFill>
                  <a:schemeClr val="bg1"/>
                </a:solidFill>
                <a:latin typeface="Montserrat Medium"/>
                <a:cs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www.large-</a:t>
            </a:r>
            <a:r>
              <a:rPr sz="1150" b="0" spc="-65" dirty="0">
                <a:solidFill>
                  <a:schemeClr val="bg1"/>
                </a:solidFill>
                <a:latin typeface="Montserrat Medium"/>
                <a:cs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battery.com</a:t>
            </a:r>
            <a:endParaRPr sz="1150" dirty="0">
              <a:solidFill>
                <a:schemeClr val="bg1"/>
              </a:solidFill>
              <a:latin typeface="Montserrat Medium"/>
              <a:cs typeface="Montserrat Medium"/>
            </a:endParaRPr>
          </a:p>
        </p:txBody>
      </p:sp>
      <p:pic>
        <p:nvPicPr>
          <p:cNvPr id="22" name="图片 2" descr="画着卡通人物&#10;&#10;AI 生成的内容可能不正确。">
            <a:extLst>
              <a:ext uri="{FF2B5EF4-FFF2-40B4-BE49-F238E27FC236}">
                <a16:creationId xmlns:a16="http://schemas.microsoft.com/office/drawing/2014/main" id="{8011C2EA-BF20-4F49-B45A-BCA7BF0BD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199" y="290770"/>
            <a:ext cx="1385794" cy="25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6276D55-1103-1749-8CF0-922819385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65" b="16565"/>
          <a:stretch/>
        </p:blipFill>
        <p:spPr bwMode="auto">
          <a:xfrm>
            <a:off x="4612" y="3942544"/>
            <a:ext cx="5557986" cy="179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9" y="6238874"/>
            <a:ext cx="5372100" cy="1095375"/>
            <a:chOff x="228599" y="6238874"/>
            <a:chExt cx="5372100" cy="1095375"/>
          </a:xfrm>
        </p:grpSpPr>
        <p:sp>
          <p:nvSpPr>
            <p:cNvPr id="3" name="object 3"/>
            <p:cNvSpPr/>
            <p:nvPr/>
          </p:nvSpPr>
          <p:spPr>
            <a:xfrm>
              <a:off x="228599" y="6238874"/>
              <a:ext cx="5372100" cy="1095375"/>
            </a:xfrm>
            <a:custGeom>
              <a:avLst/>
              <a:gdLst/>
              <a:ahLst/>
              <a:cxnLst/>
              <a:rect l="l" t="t" r="r" b="b"/>
              <a:pathLst>
                <a:path w="5372100" h="1095375">
                  <a:moveTo>
                    <a:pt x="5372099" y="1095374"/>
                  </a:moveTo>
                  <a:lnTo>
                    <a:pt x="0" y="1095374"/>
                  </a:lnTo>
                  <a:lnTo>
                    <a:pt x="0" y="0"/>
                  </a:lnTo>
                  <a:lnTo>
                    <a:pt x="5372099" y="0"/>
                  </a:lnTo>
                  <a:lnTo>
                    <a:pt x="5372099" y="1095374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599" y="6238874"/>
              <a:ext cx="38100" cy="1095375"/>
            </a:xfrm>
            <a:custGeom>
              <a:avLst/>
              <a:gdLst/>
              <a:ahLst/>
              <a:cxnLst/>
              <a:rect l="l" t="t" r="r" b="b"/>
              <a:pathLst>
                <a:path w="38100" h="1095375">
                  <a:moveTo>
                    <a:pt x="38099" y="1095374"/>
                  </a:moveTo>
                  <a:lnTo>
                    <a:pt x="0" y="1095374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1095374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5900" y="554469"/>
            <a:ext cx="5391150" cy="1383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89685">
              <a:lnSpc>
                <a:spcPct val="109800"/>
              </a:lnSpc>
              <a:spcBef>
                <a:spcPts val="90"/>
              </a:spcBef>
            </a:pPr>
            <a:r>
              <a:rPr sz="2050" b="1" spc="-170" dirty="0">
                <a:solidFill>
                  <a:srgbClr val="2E5BB9"/>
                </a:solidFill>
                <a:latin typeface="Montserrat"/>
                <a:cs typeface="Montserrat"/>
              </a:rPr>
              <a:t>Step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90" dirty="0">
                <a:solidFill>
                  <a:srgbClr val="2E5BB9"/>
                </a:solidFill>
                <a:latin typeface="Montserrat"/>
                <a:cs typeface="Montserrat"/>
              </a:rPr>
              <a:t>1: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90" dirty="0">
                <a:solidFill>
                  <a:srgbClr val="2E5BB9"/>
                </a:solidFill>
                <a:latin typeface="Montserrat"/>
                <a:cs typeface="Montserrat"/>
              </a:rPr>
              <a:t>Duty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70" dirty="0">
                <a:solidFill>
                  <a:srgbClr val="2E5BB9"/>
                </a:solidFill>
                <a:latin typeface="Montserrat"/>
                <a:cs typeface="Montserrat"/>
              </a:rPr>
              <a:t>Cycle</a:t>
            </a:r>
            <a:r>
              <a:rPr sz="205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40" dirty="0">
                <a:solidFill>
                  <a:srgbClr val="2E5BB9"/>
                </a:solidFill>
                <a:latin typeface="Montserrat"/>
                <a:cs typeface="Montserrat"/>
              </a:rPr>
              <a:t>Profiling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00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10" dirty="0">
                <a:solidFill>
                  <a:srgbClr val="2E5BB9"/>
                </a:solidFill>
                <a:latin typeface="Montserrat"/>
                <a:cs typeface="Montserrat"/>
              </a:rPr>
              <a:t>Load 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Simulation</a:t>
            </a:r>
            <a:endParaRPr sz="2050">
              <a:latin typeface="Montserrat"/>
              <a:cs typeface="Montserrat"/>
            </a:endParaRPr>
          </a:p>
          <a:p>
            <a:pPr marL="12700" marR="5080">
              <a:lnSpc>
                <a:spcPct val="106000"/>
              </a:lnSpc>
              <a:spcBef>
                <a:spcPts val="910"/>
              </a:spcBef>
            </a:pPr>
            <a:r>
              <a:rPr sz="1150" spc="-75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foundation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reliable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power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system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40" dirty="0">
                <a:latin typeface="Montserrat"/>
                <a:cs typeface="Montserrat"/>
              </a:rPr>
              <a:t>is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deep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understanding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the</a:t>
            </a:r>
            <a:r>
              <a:rPr sz="1150" spc="500" dirty="0">
                <a:latin typeface="Montserrat"/>
                <a:cs typeface="Montserrat"/>
              </a:rPr>
              <a:t>  </a:t>
            </a:r>
            <a:r>
              <a:rPr sz="1150" spc="-80" dirty="0">
                <a:latin typeface="Montserrat"/>
                <a:cs typeface="Montserrat"/>
              </a:rPr>
              <a:t>energy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it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must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deliver.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duty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profile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serves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as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fingerprint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your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AMR's </a:t>
            </a:r>
            <a:r>
              <a:rPr sz="1150" spc="-85" dirty="0">
                <a:latin typeface="Montserrat"/>
                <a:cs typeface="Montserrat"/>
              </a:rPr>
              <a:t>power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requirement.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3724274"/>
            <a:ext cx="209550" cy="2095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0760" y="3701128"/>
            <a:ext cx="857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1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700" y="3702688"/>
            <a:ext cx="5093335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Instrument</a:t>
            </a:r>
            <a:r>
              <a:rPr sz="120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Prototype</a:t>
            </a:r>
            <a:endParaRPr sz="1200">
              <a:latin typeface="Montserrat SemiBold"/>
              <a:cs typeface="Montserrat SemiBold"/>
            </a:endParaRPr>
          </a:p>
          <a:p>
            <a:pPr marL="12700" marR="5080">
              <a:lnSpc>
                <a:spcPts val="1430"/>
              </a:lnSpc>
              <a:spcBef>
                <a:spcPts val="40"/>
              </a:spcBef>
            </a:pPr>
            <a:r>
              <a:rPr sz="1150" spc="-75" dirty="0">
                <a:latin typeface="Montserrat"/>
                <a:cs typeface="Montserrat"/>
              </a:rPr>
              <a:t>Capture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real-</a:t>
            </a:r>
            <a:r>
              <a:rPr sz="1150" spc="-75" dirty="0">
                <a:latin typeface="Montserrat"/>
                <a:cs typeface="Montserrat"/>
              </a:rPr>
              <a:t>world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draw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data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across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all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operational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scenarios: </a:t>
            </a:r>
            <a:r>
              <a:rPr sz="1150" spc="-65" dirty="0">
                <a:latin typeface="Montserrat"/>
                <a:cs typeface="Montserrat"/>
              </a:rPr>
              <a:t>acceleration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from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standstill,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carrying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maximum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payload,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navigating</a:t>
            </a:r>
            <a:r>
              <a:rPr sz="1150" spc="-10" dirty="0">
                <a:latin typeface="Montserrat"/>
                <a:cs typeface="Montserrat"/>
              </a:rPr>
              <a:t> inclines,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50" spc="-60" dirty="0">
                <a:latin typeface="Montserrat"/>
                <a:cs typeface="Montserrat"/>
              </a:rPr>
              <a:t>idle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states,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braking.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4552949"/>
            <a:ext cx="209550" cy="2095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5580" y="4529802"/>
            <a:ext cx="1155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2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700" y="4531363"/>
            <a:ext cx="4742180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Create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Comprehensive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Profile</a:t>
            </a:r>
            <a:endParaRPr sz="1200">
              <a:latin typeface="Montserrat SemiBold"/>
              <a:cs typeface="Montserrat SemiBold"/>
            </a:endParaRPr>
          </a:p>
          <a:p>
            <a:pPr marL="12700" marR="5080">
              <a:lnSpc>
                <a:spcPts val="1430"/>
              </a:lnSpc>
              <a:spcBef>
                <a:spcPts val="40"/>
              </a:spcBef>
            </a:pPr>
            <a:r>
              <a:rPr sz="1150" spc="-70" dirty="0">
                <a:latin typeface="Montserrat"/>
                <a:cs typeface="Montserrat"/>
              </a:rPr>
              <a:t>Analyze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data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identify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peak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duration,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average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energy </a:t>
            </a:r>
            <a:r>
              <a:rPr sz="1150" spc="-65" dirty="0">
                <a:latin typeface="Montserrat"/>
                <a:cs typeface="Montserrat"/>
              </a:rPr>
              <a:t>consumption,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regenerative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charging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potential.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This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moves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beyond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150" spc="-55" dirty="0">
                <a:latin typeface="Montserrat"/>
                <a:cs typeface="Montserrat"/>
              </a:rPr>
              <a:t>simplistic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spec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sheet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analysis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real-</a:t>
            </a:r>
            <a:r>
              <a:rPr sz="1150" spc="-75" dirty="0">
                <a:latin typeface="Montserrat"/>
                <a:cs typeface="Montserrat"/>
              </a:rPr>
              <a:t>world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demands.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5372099"/>
            <a:ext cx="209550" cy="20954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75431" y="5348952"/>
            <a:ext cx="11620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3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700" y="5350513"/>
            <a:ext cx="4983480" cy="768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Validation</a:t>
            </a:r>
            <a:r>
              <a:rPr sz="120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Testing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50" spc="-85" dirty="0">
                <a:latin typeface="Montserrat"/>
                <a:cs typeface="Montserrat"/>
              </a:rPr>
              <a:t>Program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cycler/tester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duty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profile.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Test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30" dirty="0">
                <a:latin typeface="Montserrat"/>
                <a:cs typeface="Montserrat"/>
              </a:rPr>
              <a:t>prospective</a:t>
            </a:r>
            <a:endParaRPr sz="1150">
              <a:latin typeface="Montserrat"/>
              <a:cs typeface="Montserrat"/>
            </a:endParaRPr>
          </a:p>
          <a:p>
            <a:pPr marL="12700" marR="154940">
              <a:lnSpc>
                <a:spcPct val="108700"/>
              </a:lnSpc>
            </a:pP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packs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verify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voltage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remains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above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AMR's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cutoff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30" dirty="0">
                <a:latin typeface="Montserrat"/>
                <a:cs typeface="Montserrat"/>
              </a:rPr>
              <a:t>threshold </a:t>
            </a:r>
            <a:r>
              <a:rPr sz="1150" spc="-65" dirty="0">
                <a:latin typeface="Montserrat"/>
                <a:cs typeface="Montserrat"/>
              </a:rPr>
              <a:t>during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all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peak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events.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431" y="6215285"/>
            <a:ext cx="5334000" cy="94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sz="1200" b="1" spc="-150" dirty="0">
                <a:solidFill>
                  <a:srgbClr val="2E5BB9"/>
                </a:solidFill>
                <a:latin typeface="Montserrat SemiBold"/>
                <a:cs typeface="Montserrat SemiBold"/>
              </a:rPr>
              <a:t>Why</a:t>
            </a:r>
            <a:r>
              <a:rPr sz="12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This</a:t>
            </a:r>
            <a:r>
              <a:rPr sz="12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2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Matters:</a:t>
            </a:r>
            <a:endParaRPr sz="1200" dirty="0">
              <a:latin typeface="Montserrat SemiBold"/>
              <a:cs typeface="Montserrat SemiBold"/>
            </a:endParaRPr>
          </a:p>
          <a:p>
            <a:pPr marL="76200">
              <a:lnSpc>
                <a:spcPct val="100000"/>
              </a:lnSpc>
              <a:spcBef>
                <a:spcPts val="35"/>
              </a:spcBef>
            </a:pPr>
            <a:r>
              <a:rPr sz="1150" spc="-60" dirty="0">
                <a:latin typeface="Montserrat"/>
                <a:cs typeface="Montserrat"/>
              </a:rPr>
              <a:t>This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data-</a:t>
            </a:r>
            <a:r>
              <a:rPr sz="1150" spc="-75" dirty="0">
                <a:latin typeface="Montserrat"/>
                <a:cs typeface="Montserrat"/>
              </a:rPr>
              <a:t>driven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approach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identifies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potential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voltage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sag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issues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that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would</a:t>
            </a:r>
            <a:endParaRPr sz="1150" dirty="0">
              <a:latin typeface="Montserrat"/>
              <a:cs typeface="Montserrat"/>
            </a:endParaRPr>
          </a:p>
          <a:p>
            <a:pPr marL="76200" marR="95885">
              <a:lnSpc>
                <a:spcPct val="106000"/>
              </a:lnSpc>
              <a:spcBef>
                <a:spcPts val="35"/>
              </a:spcBef>
            </a:pPr>
            <a:r>
              <a:rPr sz="1150" spc="-70" dirty="0">
                <a:latin typeface="Montserrat"/>
                <a:cs typeface="Montserrat"/>
              </a:rPr>
              <a:t>cause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unexpected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shutdowns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45" dirty="0">
                <a:latin typeface="Montserrat"/>
                <a:cs typeface="Montserrat"/>
              </a:rPr>
              <a:t>field,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before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impact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your</a:t>
            </a:r>
            <a:r>
              <a:rPr sz="1150" spc="50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operations.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30" dirty="0">
                <a:latin typeface="Montserrat"/>
                <a:cs typeface="Montserrat"/>
              </a:rPr>
              <a:t>It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enables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true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optimization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system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your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specific </a:t>
            </a:r>
            <a:r>
              <a:rPr sz="1150" spc="-10" dirty="0">
                <a:latin typeface="Montserrat"/>
                <a:cs typeface="Montserrat"/>
              </a:rPr>
              <a:t>application.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8" name="object 18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fld id="{81D60167-4931-47E6-BA6A-407CBD079E47}" type="slidenum">
              <a:rPr spc="-25" dirty="0">
                <a:latin typeface="Suisse Int'l"/>
                <a:cs typeface="Suisse Int'l"/>
              </a:rPr>
              <a:t>10</a:t>
            </a:fld>
            <a:endParaRPr spc="-25" dirty="0">
              <a:latin typeface="Suisse Int'l"/>
              <a:cs typeface="Suisse Int'l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E0B880B-D0DE-3D4E-9AC6-0B8046DF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9">
            <a:extLst>
              <a:ext uri="{FF2B5EF4-FFF2-40B4-BE49-F238E27FC236}">
                <a16:creationId xmlns:a16="http://schemas.microsoft.com/office/drawing/2014/main" id="{2B4F0998-452E-4A49-A7DB-9B1DFC9C8FCE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23" name="Picture 3" descr="C:\Users\Administrator\Desktop\untitled.png">
            <a:extLst>
              <a:ext uri="{FF2B5EF4-FFF2-40B4-BE49-F238E27FC236}">
                <a16:creationId xmlns:a16="http://schemas.microsoft.com/office/drawing/2014/main" id="{913D88E0-183B-4B46-A06A-C4E4C149A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6267" y="2027011"/>
            <a:ext cx="239041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54469"/>
            <a:ext cx="5329555" cy="1383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75360">
              <a:lnSpc>
                <a:spcPct val="109800"/>
              </a:lnSpc>
              <a:spcBef>
                <a:spcPts val="90"/>
              </a:spcBef>
            </a:pPr>
            <a:r>
              <a:rPr sz="2050" b="1" spc="-170" dirty="0">
                <a:solidFill>
                  <a:srgbClr val="2E5BB9"/>
                </a:solidFill>
                <a:latin typeface="Montserrat"/>
                <a:cs typeface="Montserrat"/>
              </a:rPr>
              <a:t>Step</a:t>
            </a:r>
            <a:r>
              <a:rPr sz="205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20" dirty="0">
                <a:solidFill>
                  <a:srgbClr val="2E5BB9"/>
                </a:solidFill>
                <a:latin typeface="Montserrat"/>
                <a:cs typeface="Montserrat"/>
              </a:rPr>
              <a:t>2: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45" dirty="0">
                <a:solidFill>
                  <a:srgbClr val="2E5BB9"/>
                </a:solidFill>
                <a:latin typeface="Montserrat"/>
                <a:cs typeface="Montserrat"/>
              </a:rPr>
              <a:t>Application-</a:t>
            </a:r>
            <a:r>
              <a:rPr sz="2050" b="1" spc="-135" dirty="0">
                <a:solidFill>
                  <a:srgbClr val="2E5BB9"/>
                </a:solidFill>
                <a:latin typeface="Montserrat"/>
                <a:cs typeface="Montserrat"/>
              </a:rPr>
              <a:t>Specific</a:t>
            </a:r>
            <a:r>
              <a:rPr sz="20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40" dirty="0">
                <a:solidFill>
                  <a:srgbClr val="2E5BB9"/>
                </a:solidFill>
                <a:latin typeface="Montserrat"/>
                <a:cs typeface="Montserrat"/>
              </a:rPr>
              <a:t>Thermal </a:t>
            </a:r>
            <a:r>
              <a:rPr sz="2050" b="1" spc="-25" dirty="0">
                <a:solidFill>
                  <a:srgbClr val="2E5BB9"/>
                </a:solidFill>
                <a:latin typeface="Montserrat"/>
                <a:cs typeface="Montserrat"/>
              </a:rPr>
              <a:t>Analysis</a:t>
            </a:r>
            <a:endParaRPr sz="2050" dirty="0">
              <a:latin typeface="Montserrat"/>
              <a:cs typeface="Montserrat"/>
            </a:endParaRPr>
          </a:p>
          <a:p>
            <a:pPr marL="12700" marR="5080">
              <a:lnSpc>
                <a:spcPct val="106000"/>
              </a:lnSpc>
              <a:spcBef>
                <a:spcPts val="910"/>
              </a:spcBef>
            </a:pPr>
            <a:r>
              <a:rPr sz="1150" spc="-65" dirty="0">
                <a:latin typeface="Montserrat"/>
                <a:cs typeface="Montserrat"/>
              </a:rPr>
              <a:t>Ensuring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thermal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stability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40" dirty="0">
                <a:latin typeface="Montserrat"/>
                <a:cs typeface="Montserrat"/>
              </a:rPr>
              <a:t>is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critical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both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safety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longevity,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especially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with </a:t>
            </a:r>
            <a:r>
              <a:rPr sz="1150" spc="-60" dirty="0">
                <a:latin typeface="Montserrat"/>
                <a:cs typeface="Montserrat"/>
              </a:rPr>
              <a:t>fast-</a:t>
            </a:r>
            <a:r>
              <a:rPr sz="1150" spc="-70" dirty="0">
                <a:latin typeface="Montserrat"/>
                <a:cs typeface="Montserrat"/>
              </a:rPr>
              <a:t>charging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high-</a:t>
            </a:r>
            <a:r>
              <a:rPr sz="1150" spc="-55" dirty="0">
                <a:latin typeface="Montserrat"/>
                <a:cs typeface="Montserrat"/>
              </a:rPr>
              <a:t>utilization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AMRs.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Comprehensive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thermal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analysis </a:t>
            </a:r>
            <a:r>
              <a:rPr sz="1150" spc="-65" dirty="0">
                <a:latin typeface="Montserrat"/>
                <a:cs typeface="Montserrat"/>
              </a:rPr>
              <a:t>validates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cooling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design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under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your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specific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load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conditions.</a:t>
            </a:r>
            <a:endParaRPr sz="1150" dirty="0">
              <a:latin typeface="Montserrat"/>
              <a:cs typeface="Montserra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99" y="2888446"/>
            <a:ext cx="190500" cy="190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1376" y="2886960"/>
            <a:ext cx="704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1</a:t>
            </a:r>
            <a:endParaRPr sz="950">
              <a:latin typeface="HEnW Aeonik Black"/>
              <a:cs typeface="HEnW Aeonik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350" y="2790031"/>
            <a:ext cx="4800600" cy="8839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Thermal</a:t>
            </a:r>
            <a:r>
              <a:rPr sz="1350" b="1" spc="-3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Imaging</a:t>
            </a:r>
            <a:r>
              <a:rPr sz="13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During</a:t>
            </a:r>
            <a:r>
              <a:rPr sz="1350" b="1" spc="-3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Load</a:t>
            </a:r>
            <a:r>
              <a:rPr sz="13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Simulation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6000"/>
              </a:lnSpc>
              <a:spcBef>
                <a:spcPts val="295"/>
              </a:spcBef>
            </a:pPr>
            <a:r>
              <a:rPr sz="1150" spc="-70" dirty="0">
                <a:latin typeface="Montserrat"/>
                <a:cs typeface="Montserrat"/>
              </a:rPr>
              <a:t>Deploy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thermal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cameras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monitor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pack's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surface</a:t>
            </a:r>
            <a:r>
              <a:rPr sz="1150" spc="-10" dirty="0">
                <a:latin typeface="Montserrat"/>
                <a:cs typeface="Montserrat"/>
              </a:rPr>
              <a:t> temperature </a:t>
            </a:r>
            <a:r>
              <a:rPr sz="1150" spc="-60" dirty="0">
                <a:latin typeface="Montserrat"/>
                <a:cs typeface="Montserrat"/>
              </a:rPr>
              <a:t>distribution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during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simulated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duty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cycles,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identifying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potential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hot </a:t>
            </a:r>
            <a:r>
              <a:rPr sz="1150" spc="-65" dirty="0">
                <a:latin typeface="Montserrat"/>
                <a:cs typeface="Montserrat"/>
              </a:rPr>
              <a:t>spots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that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could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lead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premature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cell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aging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thermal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events.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99" y="3802846"/>
            <a:ext cx="190500" cy="1904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90066" y="3801360"/>
            <a:ext cx="933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2</a:t>
            </a:r>
            <a:endParaRPr sz="950">
              <a:latin typeface="HEnW Aeonik Black"/>
              <a:cs typeface="HEnW Aeonik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350" y="3704431"/>
            <a:ext cx="5085080" cy="8839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5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Strategic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Thermocouple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Placement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6000"/>
              </a:lnSpc>
              <a:spcBef>
                <a:spcPts val="295"/>
              </a:spcBef>
            </a:pPr>
            <a:r>
              <a:rPr sz="1150" spc="-70" dirty="0">
                <a:latin typeface="Montserrat"/>
                <a:cs typeface="Montserrat"/>
              </a:rPr>
              <a:t>Position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thermocouples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between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cells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critical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points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measure </a:t>
            </a:r>
            <a:r>
              <a:rPr sz="1150" spc="-60" dirty="0">
                <a:latin typeface="Montserrat"/>
                <a:cs typeface="Montserrat"/>
              </a:rPr>
              <a:t>internal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temperature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gradients.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Test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highest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anticipated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ambient </a:t>
            </a:r>
            <a:r>
              <a:rPr sz="1150" spc="-70" dirty="0">
                <a:latin typeface="Montserrat"/>
                <a:cs typeface="Montserrat"/>
              </a:rPr>
              <a:t>operating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temperature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(e.g.,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non-</a:t>
            </a:r>
            <a:r>
              <a:rPr sz="1150" spc="-65" dirty="0">
                <a:latin typeface="Montserrat"/>
                <a:cs typeface="Montserrat"/>
              </a:rPr>
              <a:t>climate-controlled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warehouse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35" dirty="0">
                <a:latin typeface="Montserrat"/>
                <a:cs typeface="Montserrat"/>
              </a:rPr>
              <a:t>summer).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299" y="4707720"/>
            <a:ext cx="190500" cy="1904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9917" y="4706235"/>
            <a:ext cx="9334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3</a:t>
            </a:r>
            <a:endParaRPr sz="950">
              <a:latin typeface="HEnW Aeonik Black"/>
              <a:cs typeface="HEnW Aeonik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350" y="4609306"/>
            <a:ext cx="5067935" cy="10744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5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Validation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of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Cooling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Systems</a:t>
            </a:r>
            <a:endParaRPr sz="1350" dirty="0">
              <a:latin typeface="Montserrat SemiBold"/>
              <a:cs typeface="Montserrat SemiBold"/>
            </a:endParaRPr>
          </a:p>
          <a:p>
            <a:pPr marL="12700" marR="5080">
              <a:lnSpc>
                <a:spcPct val="106900"/>
              </a:lnSpc>
              <a:spcBef>
                <a:spcPts val="284"/>
              </a:spcBef>
            </a:pPr>
            <a:r>
              <a:rPr sz="1150" spc="-70" dirty="0">
                <a:latin typeface="Montserrat"/>
                <a:cs typeface="Montserrat"/>
              </a:rPr>
              <a:t>Evaluate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effectiveness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pack's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thermal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management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design— </a:t>
            </a:r>
            <a:r>
              <a:rPr sz="1150" spc="-60" dirty="0">
                <a:latin typeface="Montserrat"/>
                <a:cs typeface="Montserrat"/>
              </a:rPr>
              <a:t>including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cell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spacing,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heat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sinks,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enclosure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ventilation.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For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AMRs </a:t>
            </a:r>
            <a:r>
              <a:rPr sz="1150" spc="-70" dirty="0">
                <a:latin typeface="Montserrat"/>
                <a:cs typeface="Montserrat"/>
              </a:rPr>
              <a:t>operating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cold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environments,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validate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performance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built-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battery </a:t>
            </a:r>
            <a:r>
              <a:rPr sz="1150" spc="-70" dirty="0">
                <a:latin typeface="Montserrat"/>
                <a:cs typeface="Montserrat"/>
              </a:rPr>
              <a:t>heating</a:t>
            </a:r>
            <a:r>
              <a:rPr sz="1150" spc="-10" dirty="0">
                <a:latin typeface="Montserrat"/>
                <a:cs typeface="Montserrat"/>
              </a:rPr>
              <a:t> systems.</a:t>
            </a:r>
            <a:endParaRPr sz="115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477" y="5767489"/>
            <a:ext cx="5046345" cy="600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9400"/>
              </a:lnSpc>
              <a:spcBef>
                <a:spcPts val="100"/>
              </a:spcBef>
            </a:pPr>
            <a:r>
              <a:rPr sz="1200" i="1" spc="-85" dirty="0">
                <a:latin typeface=""/>
                <a:cs typeface="Lucida Sans"/>
              </a:rPr>
              <a:t>This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90" dirty="0">
                <a:latin typeface=""/>
                <a:cs typeface="Lucida Sans"/>
              </a:rPr>
              <a:t>analysis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65" dirty="0">
                <a:latin typeface=""/>
                <a:cs typeface="Lucida Sans"/>
              </a:rPr>
              <a:t>ensures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30" dirty="0">
                <a:latin typeface=""/>
                <a:cs typeface="Lucida Sans"/>
              </a:rPr>
              <a:t>the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80" dirty="0">
                <a:latin typeface=""/>
                <a:cs typeface="Lucida Sans"/>
              </a:rPr>
              <a:t>battery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45" dirty="0">
                <a:latin typeface=""/>
                <a:cs typeface="Lucida Sans"/>
              </a:rPr>
              <a:t>design</a:t>
            </a:r>
            <a:r>
              <a:rPr sz="1200" i="1" spc="-60" dirty="0">
                <a:latin typeface=""/>
                <a:cs typeface="Lucida Sans"/>
              </a:rPr>
              <a:t> can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70" dirty="0">
                <a:latin typeface=""/>
                <a:cs typeface="Lucida Sans"/>
              </a:rPr>
              <a:t>maintain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85" dirty="0">
                <a:latin typeface=""/>
                <a:cs typeface="Lucida Sans"/>
              </a:rPr>
              <a:t>safe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10" dirty="0">
                <a:latin typeface=""/>
                <a:cs typeface="Lucida Sans"/>
              </a:rPr>
              <a:t>operating </a:t>
            </a:r>
            <a:r>
              <a:rPr sz="1150" i="1" spc="-60" dirty="0">
                <a:latin typeface=""/>
              </a:rPr>
              <a:t>temperatures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65" dirty="0">
                <a:latin typeface=""/>
                <a:cs typeface="Lucida Sans"/>
              </a:rPr>
              <a:t>during</a:t>
            </a:r>
            <a:r>
              <a:rPr sz="1200" i="1" spc="-50" dirty="0">
                <a:latin typeface=""/>
                <a:cs typeface="Lucida Sans"/>
              </a:rPr>
              <a:t> </a:t>
            </a:r>
            <a:r>
              <a:rPr sz="1200" i="1" spc="-60" dirty="0">
                <a:latin typeface=""/>
                <a:cs typeface="Lucida Sans"/>
              </a:rPr>
              <a:t>peak</a:t>
            </a:r>
            <a:r>
              <a:rPr sz="1200" i="1" spc="-50" dirty="0">
                <a:latin typeface=""/>
                <a:cs typeface="Lucida Sans"/>
              </a:rPr>
              <a:t> </a:t>
            </a:r>
            <a:r>
              <a:rPr sz="1200" i="1" spc="-65" dirty="0">
                <a:latin typeface=""/>
                <a:cs typeface="Lucida Sans"/>
              </a:rPr>
              <a:t>load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75" dirty="0">
                <a:latin typeface=""/>
                <a:cs typeface="Lucida Sans"/>
              </a:rPr>
              <a:t>periods,</a:t>
            </a:r>
            <a:r>
              <a:rPr sz="1200" i="1" spc="-50" dirty="0">
                <a:latin typeface=""/>
                <a:cs typeface="Lucida Sans"/>
              </a:rPr>
              <a:t> </a:t>
            </a:r>
            <a:r>
              <a:rPr sz="1200" i="1" spc="-65" dirty="0">
                <a:latin typeface=""/>
                <a:cs typeface="Lucida Sans"/>
              </a:rPr>
              <a:t>maximizing</a:t>
            </a:r>
            <a:r>
              <a:rPr sz="1200" i="1" spc="-50" dirty="0">
                <a:latin typeface=""/>
                <a:cs typeface="Lucida Sans"/>
              </a:rPr>
              <a:t> </a:t>
            </a:r>
            <a:r>
              <a:rPr sz="1200" i="1" spc="-35" dirty="0">
                <a:latin typeface=""/>
                <a:cs typeface="Lucida Sans"/>
              </a:rPr>
              <a:t>both</a:t>
            </a:r>
            <a:r>
              <a:rPr sz="1200" i="1" spc="-55" dirty="0">
                <a:latin typeface=""/>
                <a:cs typeface="Lucida Sans"/>
              </a:rPr>
              <a:t> </a:t>
            </a:r>
            <a:r>
              <a:rPr sz="1200" i="1" spc="-70" dirty="0">
                <a:latin typeface=""/>
                <a:cs typeface="Lucida Sans"/>
              </a:rPr>
              <a:t>performance</a:t>
            </a:r>
            <a:r>
              <a:rPr sz="1200" i="1" spc="-50" dirty="0">
                <a:latin typeface=""/>
                <a:cs typeface="Lucida Sans"/>
              </a:rPr>
              <a:t> </a:t>
            </a:r>
            <a:r>
              <a:rPr sz="1200" i="1" spc="-25" dirty="0">
                <a:latin typeface=""/>
                <a:cs typeface="Lucida Sans"/>
              </a:rPr>
              <a:t>and </a:t>
            </a:r>
            <a:r>
              <a:rPr sz="1200" i="1" spc="-50" dirty="0">
                <a:latin typeface=""/>
                <a:cs typeface="Lucida Sans"/>
              </a:rPr>
              <a:t>cycle</a:t>
            </a:r>
            <a:r>
              <a:rPr sz="1200" i="1" spc="-65" dirty="0">
                <a:latin typeface=""/>
                <a:cs typeface="Lucida Sans"/>
              </a:rPr>
              <a:t> </a:t>
            </a:r>
            <a:r>
              <a:rPr sz="1200" i="1" spc="-70" dirty="0">
                <a:latin typeface=""/>
                <a:cs typeface="Lucida Sans"/>
              </a:rPr>
              <a:t>life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45" dirty="0">
                <a:latin typeface=""/>
                <a:cs typeface="Lucida Sans"/>
              </a:rPr>
              <a:t>while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55" dirty="0">
                <a:latin typeface=""/>
                <a:cs typeface="Lucida Sans"/>
              </a:rPr>
              <a:t>preventing</a:t>
            </a:r>
            <a:r>
              <a:rPr sz="1200" i="1" spc="-65" dirty="0">
                <a:latin typeface=""/>
                <a:cs typeface="Lucida Sans"/>
              </a:rPr>
              <a:t> thermal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100" dirty="0">
                <a:latin typeface=""/>
                <a:cs typeface="Lucida Sans"/>
              </a:rPr>
              <a:t>runaway</a:t>
            </a:r>
            <a:r>
              <a:rPr sz="1200" i="1" spc="-60" dirty="0">
                <a:latin typeface=""/>
                <a:cs typeface="Lucida Sans"/>
              </a:rPr>
              <a:t> </a:t>
            </a:r>
            <a:r>
              <a:rPr sz="1200" i="1" spc="-10" dirty="0">
                <a:latin typeface=""/>
                <a:cs typeface="Lucida Sans"/>
              </a:rPr>
              <a:t>conditions.</a:t>
            </a:r>
            <a:endParaRPr sz="1200" i="1" dirty="0">
              <a:latin typeface=""/>
              <a:cs typeface="Lucida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5311824" y="7107529"/>
            <a:ext cx="20002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fld id="{81D60167-4931-47E6-BA6A-407CBD079E47}" type="slidenum">
              <a:rPr spc="-25" dirty="0">
                <a:latin typeface="Suisse Int'l"/>
                <a:cs typeface="Suisse Int'l"/>
              </a:rPr>
              <a:t>11</a:t>
            </a:fld>
            <a:endParaRPr spc="-25" dirty="0">
              <a:latin typeface="Suisse Int'l"/>
              <a:cs typeface="Suisse Int'l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D241DE0-7526-5348-A9B3-17410180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9">
            <a:extLst>
              <a:ext uri="{FF2B5EF4-FFF2-40B4-BE49-F238E27FC236}">
                <a16:creationId xmlns:a16="http://schemas.microsoft.com/office/drawing/2014/main" id="{D5D96CB5-7374-C34F-AAD6-9548774566CC}"/>
              </a:ext>
            </a:extLst>
          </p:cNvPr>
          <p:cNvSpPr txBox="1"/>
          <p:nvPr/>
        </p:nvSpPr>
        <p:spPr>
          <a:xfrm>
            <a:off x="190499" y="7175441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0997" y="6333631"/>
            <a:ext cx="5299710" cy="892810"/>
            <a:chOff x="225512" y="6445885"/>
            <a:chExt cx="5299710" cy="892810"/>
          </a:xfrm>
        </p:grpSpPr>
        <p:sp>
          <p:nvSpPr>
            <p:cNvPr id="3" name="object 3"/>
            <p:cNvSpPr/>
            <p:nvPr/>
          </p:nvSpPr>
          <p:spPr>
            <a:xfrm>
              <a:off x="244304" y="6445885"/>
              <a:ext cx="5281295" cy="892810"/>
            </a:xfrm>
            <a:custGeom>
              <a:avLst/>
              <a:gdLst/>
              <a:ahLst/>
              <a:cxnLst/>
              <a:rect l="l" t="t" r="r" b="b"/>
              <a:pathLst>
                <a:path w="5281295" h="892809">
                  <a:moveTo>
                    <a:pt x="5228064" y="892651"/>
                  </a:moveTo>
                  <a:lnTo>
                    <a:pt x="32601" y="892651"/>
                  </a:lnTo>
                  <a:lnTo>
                    <a:pt x="27806" y="891220"/>
                  </a:lnTo>
                  <a:lnTo>
                    <a:pt x="953" y="850941"/>
                  </a:lnTo>
                  <a:lnTo>
                    <a:pt x="0" y="843749"/>
                  </a:lnTo>
                  <a:lnTo>
                    <a:pt x="0" y="836273"/>
                  </a:lnTo>
                  <a:lnTo>
                    <a:pt x="0" y="48901"/>
                  </a:lnTo>
                  <a:lnTo>
                    <a:pt x="14532" y="11225"/>
                  </a:lnTo>
                  <a:lnTo>
                    <a:pt x="32601" y="0"/>
                  </a:lnTo>
                  <a:lnTo>
                    <a:pt x="5228064" y="0"/>
                  </a:lnTo>
                  <a:lnTo>
                    <a:pt x="5266844" y="19129"/>
                  </a:lnTo>
                  <a:lnTo>
                    <a:pt x="5280740" y="52676"/>
                  </a:lnTo>
                  <a:lnTo>
                    <a:pt x="5280740" y="839975"/>
                  </a:lnTo>
                  <a:lnTo>
                    <a:pt x="5261609" y="878755"/>
                  </a:lnTo>
                  <a:lnTo>
                    <a:pt x="5231730" y="892289"/>
                  </a:lnTo>
                  <a:lnTo>
                    <a:pt x="5228064" y="892651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5512" y="6445885"/>
              <a:ext cx="51435" cy="892810"/>
            </a:xfrm>
            <a:custGeom>
              <a:avLst/>
              <a:gdLst/>
              <a:ahLst/>
              <a:cxnLst/>
              <a:rect l="l" t="t" r="r" b="b"/>
              <a:pathLst>
                <a:path w="51435" h="892809">
                  <a:moveTo>
                    <a:pt x="51189" y="892651"/>
                  </a:moveTo>
                  <a:lnTo>
                    <a:pt x="48901" y="892651"/>
                  </a:lnTo>
                  <a:lnTo>
                    <a:pt x="41710" y="891220"/>
                  </a:lnTo>
                  <a:lnTo>
                    <a:pt x="7152" y="864754"/>
                  </a:lnTo>
                  <a:lnTo>
                    <a:pt x="0" y="843749"/>
                  </a:lnTo>
                  <a:lnTo>
                    <a:pt x="0" y="48901"/>
                  </a:lnTo>
                  <a:lnTo>
                    <a:pt x="21799" y="11226"/>
                  </a:lnTo>
                  <a:lnTo>
                    <a:pt x="48901" y="0"/>
                  </a:lnTo>
                  <a:lnTo>
                    <a:pt x="51188" y="0"/>
                  </a:lnTo>
                  <a:lnTo>
                    <a:pt x="46759" y="5504"/>
                  </a:lnTo>
                  <a:lnTo>
                    <a:pt x="43089" y="16512"/>
                  </a:lnTo>
                  <a:lnTo>
                    <a:pt x="40681" y="25196"/>
                  </a:lnTo>
                  <a:lnTo>
                    <a:pt x="38961" y="34735"/>
                  </a:lnTo>
                  <a:lnTo>
                    <a:pt x="37929" y="45129"/>
                  </a:lnTo>
                  <a:lnTo>
                    <a:pt x="37585" y="56378"/>
                  </a:lnTo>
                  <a:lnTo>
                    <a:pt x="37585" y="836274"/>
                  </a:lnTo>
                  <a:lnTo>
                    <a:pt x="43089" y="876138"/>
                  </a:lnTo>
                  <a:lnTo>
                    <a:pt x="46759" y="887147"/>
                  </a:lnTo>
                  <a:lnTo>
                    <a:pt x="51189" y="892651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812" y="572439"/>
            <a:ext cx="5192395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-185" dirty="0">
                <a:solidFill>
                  <a:srgbClr val="2E5BB9"/>
                </a:solidFill>
                <a:latin typeface="Montserrat"/>
                <a:cs typeface="Montserrat"/>
              </a:rPr>
              <a:t>Step</a:t>
            </a:r>
            <a:r>
              <a:rPr sz="2050" b="1" spc="-6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35" dirty="0">
                <a:solidFill>
                  <a:srgbClr val="2E5BB9"/>
                </a:solidFill>
                <a:latin typeface="Montserrat"/>
                <a:cs typeface="Montserrat"/>
              </a:rPr>
              <a:t>3: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35" dirty="0">
                <a:solidFill>
                  <a:srgbClr val="2E5BB9"/>
                </a:solidFill>
                <a:latin typeface="Montserrat"/>
                <a:cs typeface="Montserrat"/>
              </a:rPr>
              <a:t>BMS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Customization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15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60" dirty="0">
                <a:solidFill>
                  <a:srgbClr val="2E5BB9"/>
                </a:solidFill>
                <a:latin typeface="Montserrat"/>
                <a:cs typeface="Montserrat"/>
              </a:rPr>
              <a:t>Fault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10" dirty="0">
                <a:solidFill>
                  <a:srgbClr val="2E5BB9"/>
                </a:solidFill>
                <a:latin typeface="Montserrat"/>
                <a:cs typeface="Montserrat"/>
              </a:rPr>
              <a:t>Injection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812" y="1012481"/>
            <a:ext cx="4976495" cy="767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25"/>
              </a:spcBef>
            </a:pPr>
            <a:r>
              <a:rPr sz="1150" spc="-8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Management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System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(BMS)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must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be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treated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as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35" dirty="0">
                <a:latin typeface="Montserrat"/>
                <a:cs typeface="Montserrat"/>
              </a:rPr>
              <a:t>configurable </a:t>
            </a:r>
            <a:r>
              <a:rPr sz="1150" spc="-65" dirty="0">
                <a:latin typeface="Montserrat"/>
                <a:cs typeface="Montserrat"/>
              </a:rPr>
              <a:t>safety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performance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system,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not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black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box.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Off-the-shelf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packs </a:t>
            </a:r>
            <a:r>
              <a:rPr sz="1150" spc="-60" dirty="0">
                <a:latin typeface="Montserrat"/>
                <a:cs typeface="Montserrat"/>
              </a:rPr>
              <a:t>typically</a:t>
            </a:r>
            <a:r>
              <a:rPr sz="1150" spc="-2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use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generic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BMS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with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pre-</a:t>
            </a:r>
            <a:r>
              <a:rPr sz="1150" spc="-90" dirty="0">
                <a:latin typeface="Montserrat"/>
                <a:cs typeface="Montserrat"/>
              </a:rPr>
              <a:t>programmed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safety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limits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that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are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not </a:t>
            </a:r>
            <a:r>
              <a:rPr sz="1150" spc="-70" dirty="0">
                <a:latin typeface="Montserrat"/>
                <a:cs typeface="Montserrat"/>
              </a:rPr>
              <a:t>optimized</a:t>
            </a:r>
            <a:r>
              <a:rPr sz="1150" spc="-2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for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AMR's</a:t>
            </a:r>
            <a:r>
              <a:rPr sz="1150" spc="-2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specific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load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profile.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512" y="3354491"/>
            <a:ext cx="225512" cy="2255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12" y="4453862"/>
            <a:ext cx="225512" cy="22551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2240" y="3266097"/>
            <a:ext cx="5168265" cy="1991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52095" indent="-2286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70370"/>
              <a:buFont typeface="HEnW Aeonik Black"/>
              <a:buAutoNum type="arabicPlain"/>
              <a:tabLst>
                <a:tab pos="252095" algn="l"/>
              </a:tabLst>
            </a:pPr>
            <a:r>
              <a:rPr sz="1350" b="1" spc="-135" dirty="0">
                <a:solidFill>
                  <a:srgbClr val="2E5BB9"/>
                </a:solidFill>
                <a:latin typeface="Montserrat SemiBold"/>
                <a:cs typeface="Montserrat SemiBold"/>
              </a:rPr>
              <a:t>Custom</a:t>
            </a:r>
            <a:r>
              <a:rPr sz="13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20" dirty="0">
                <a:solidFill>
                  <a:srgbClr val="2E5BB9"/>
                </a:solidFill>
                <a:latin typeface="Montserrat SemiBold"/>
                <a:cs typeface="Montserrat SemiBold"/>
              </a:rPr>
              <a:t>Firmware</a:t>
            </a:r>
            <a:r>
              <a:rPr sz="13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Configuration</a:t>
            </a:r>
            <a:endParaRPr sz="1350">
              <a:latin typeface="Montserrat SemiBold"/>
              <a:cs typeface="Montserrat SemiBold"/>
            </a:endParaRPr>
          </a:p>
          <a:p>
            <a:pPr marL="252729" marR="56515">
              <a:lnSpc>
                <a:spcPct val="105400"/>
              </a:lnSpc>
              <a:spcBef>
                <a:spcPts val="355"/>
              </a:spcBef>
            </a:pPr>
            <a:r>
              <a:rPr sz="1150" spc="-110" dirty="0">
                <a:latin typeface="Montserrat"/>
                <a:cs typeface="Montserrat"/>
              </a:rPr>
              <a:t>Work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with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your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partner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customize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BMS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firmware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parameters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35" dirty="0">
                <a:latin typeface="Montserrat"/>
                <a:cs typeface="Montserrat"/>
              </a:rPr>
              <a:t>to </a:t>
            </a:r>
            <a:r>
              <a:rPr sz="1150" spc="-90" dirty="0">
                <a:latin typeface="Montserrat"/>
                <a:cs typeface="Montserrat"/>
              </a:rPr>
              <a:t>match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your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AMR's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validated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duty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cycle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profile.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Parameters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include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over- </a:t>
            </a:r>
            <a:r>
              <a:rPr sz="1150" spc="-75" dirty="0">
                <a:latin typeface="Montserrat"/>
                <a:cs typeface="Montserrat"/>
              </a:rPr>
              <a:t>current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protection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(peak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sustained),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over-</a:t>
            </a:r>
            <a:r>
              <a:rPr sz="1150" spc="-75" dirty="0">
                <a:latin typeface="Montserrat"/>
                <a:cs typeface="Montserrat"/>
              </a:rPr>
              <a:t>voltage,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under-</a:t>
            </a:r>
            <a:r>
              <a:rPr sz="1150" spc="-10" dirty="0">
                <a:latin typeface="Montserrat"/>
                <a:cs typeface="Montserrat"/>
              </a:rPr>
              <a:t>voltage cutoffs.</a:t>
            </a:r>
            <a:endParaRPr sz="1150">
              <a:latin typeface="Montserrat"/>
              <a:cs typeface="Montserrat"/>
            </a:endParaRPr>
          </a:p>
          <a:p>
            <a:pPr marL="252095" indent="-239395">
              <a:lnSpc>
                <a:spcPct val="100000"/>
              </a:lnSpc>
              <a:spcBef>
                <a:spcPts val="865"/>
              </a:spcBef>
              <a:buClr>
                <a:srgbClr val="FFFFFF"/>
              </a:buClr>
              <a:buSzPct val="70370"/>
              <a:buFont typeface="HEnW Aeonik Black"/>
              <a:buAutoNum type="arabicPlain" startAt="2"/>
              <a:tabLst>
                <a:tab pos="252095" algn="l"/>
              </a:tabLst>
            </a:pP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Fault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Injection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Testing</a:t>
            </a:r>
            <a:endParaRPr sz="1350">
              <a:latin typeface="Montserrat SemiBold"/>
              <a:cs typeface="Montserrat SemiBold"/>
            </a:endParaRPr>
          </a:p>
          <a:p>
            <a:pPr marL="252729" marR="5080">
              <a:lnSpc>
                <a:spcPct val="104500"/>
              </a:lnSpc>
              <a:spcBef>
                <a:spcPts val="365"/>
              </a:spcBef>
            </a:pPr>
            <a:r>
              <a:rPr sz="1150" spc="-85" dirty="0">
                <a:latin typeface="Montserrat"/>
                <a:cs typeface="Montserrat"/>
              </a:rPr>
              <a:t>Once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configured,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BMS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must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undergo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fault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injection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testing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verify </a:t>
            </a:r>
            <a:r>
              <a:rPr sz="1150" spc="-65" dirty="0">
                <a:latin typeface="Montserrat"/>
                <a:cs typeface="Montserrat"/>
              </a:rPr>
              <a:t>protection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circuitry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functions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correctly.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This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ensures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deliver </a:t>
            </a:r>
            <a:r>
              <a:rPr sz="1150" spc="-70" dirty="0">
                <a:latin typeface="Montserrat"/>
                <a:cs typeface="Montserrat"/>
              </a:rPr>
              <a:t>necessary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peak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power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while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still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providing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robust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protection.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987" y="5346514"/>
            <a:ext cx="28575" cy="451484"/>
          </a:xfrm>
          <a:custGeom>
            <a:avLst/>
            <a:gdLst/>
            <a:ahLst/>
            <a:cxnLst/>
            <a:rect l="l" t="t" r="r" b="b"/>
            <a:pathLst>
              <a:path w="28575" h="451485">
                <a:moveTo>
                  <a:pt x="28189" y="451024"/>
                </a:moveTo>
                <a:lnTo>
                  <a:pt x="0" y="451024"/>
                </a:lnTo>
                <a:lnTo>
                  <a:pt x="0" y="0"/>
                </a:lnTo>
                <a:lnTo>
                  <a:pt x="28189" y="0"/>
                </a:lnTo>
                <a:lnTo>
                  <a:pt x="28189" y="451024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5647" y="5319122"/>
            <a:ext cx="227520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35"/>
              </a:lnSpc>
              <a:spcBef>
                <a:spcPts val="125"/>
              </a:spcBef>
            </a:pPr>
            <a:r>
              <a:rPr sz="1050" b="0" spc="-55" dirty="0">
                <a:latin typeface="Montserrat Medium"/>
                <a:cs typeface="Montserrat Medium"/>
              </a:rPr>
              <a:t>Short-</a:t>
            </a:r>
            <a:r>
              <a:rPr sz="1050" b="0" spc="-45" dirty="0">
                <a:latin typeface="Montserrat Medium"/>
                <a:cs typeface="Montserrat Medium"/>
              </a:rPr>
              <a:t>Circuit</a:t>
            </a:r>
            <a:r>
              <a:rPr sz="1050" b="0" spc="25" dirty="0">
                <a:latin typeface="Montserrat Medium"/>
                <a:cs typeface="Montserrat Medium"/>
              </a:rPr>
              <a:t> </a:t>
            </a:r>
            <a:r>
              <a:rPr sz="1050" b="0" spc="-20" dirty="0">
                <a:latin typeface="Montserrat Medium"/>
                <a:cs typeface="Montserrat Medium"/>
              </a:rPr>
              <a:t>Tests</a:t>
            </a:r>
            <a:endParaRPr sz="1050">
              <a:latin typeface="Montserrat Medium"/>
              <a:cs typeface="Montserrat Medium"/>
            </a:endParaRPr>
          </a:p>
          <a:p>
            <a:pPr marL="12700">
              <a:lnSpc>
                <a:spcPts val="1115"/>
              </a:lnSpc>
            </a:pPr>
            <a:r>
              <a:rPr sz="950" spc="-40" dirty="0">
                <a:latin typeface="Montserrat"/>
                <a:cs typeface="Montserrat"/>
              </a:rPr>
              <a:t>Verifies</a:t>
            </a:r>
            <a:r>
              <a:rPr sz="950" spc="-5" dirty="0">
                <a:latin typeface="Montserrat"/>
                <a:cs typeface="Montserrat"/>
              </a:rPr>
              <a:t> </a:t>
            </a:r>
            <a:r>
              <a:rPr sz="950" spc="-55" dirty="0">
                <a:latin typeface="Montserrat"/>
                <a:cs typeface="Montserrat"/>
              </a:rPr>
              <a:t>BMS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40" dirty="0">
                <a:latin typeface="Montserrat"/>
                <a:cs typeface="Montserrat"/>
              </a:rPr>
              <a:t>protection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40" dirty="0">
                <a:latin typeface="Montserrat"/>
                <a:cs typeface="Montserrat"/>
              </a:rPr>
              <a:t>against</a:t>
            </a:r>
            <a:r>
              <a:rPr sz="950" spc="-5" dirty="0">
                <a:latin typeface="Montserrat"/>
                <a:cs typeface="Montserrat"/>
              </a:rPr>
              <a:t> </a:t>
            </a:r>
            <a:r>
              <a:rPr sz="950" spc="-25" dirty="0">
                <a:latin typeface="Montserrat"/>
                <a:cs typeface="Montserrat"/>
              </a:rPr>
              <a:t>external</a:t>
            </a:r>
            <a:endParaRPr sz="9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50" spc="-10" dirty="0">
                <a:latin typeface="Montserrat"/>
                <a:cs typeface="Montserrat"/>
              </a:rPr>
              <a:t>shorts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2601" y="5346514"/>
            <a:ext cx="28575" cy="451484"/>
          </a:xfrm>
          <a:custGeom>
            <a:avLst/>
            <a:gdLst/>
            <a:ahLst/>
            <a:cxnLst/>
            <a:rect l="l" t="t" r="r" b="b"/>
            <a:pathLst>
              <a:path w="28575" h="451485">
                <a:moveTo>
                  <a:pt x="28189" y="451024"/>
                </a:moveTo>
                <a:lnTo>
                  <a:pt x="0" y="451024"/>
                </a:lnTo>
                <a:lnTo>
                  <a:pt x="0" y="0"/>
                </a:lnTo>
                <a:lnTo>
                  <a:pt x="28189" y="0"/>
                </a:lnTo>
                <a:lnTo>
                  <a:pt x="28189" y="451024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63261" y="5319122"/>
            <a:ext cx="2121535" cy="3282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235"/>
              </a:lnSpc>
              <a:spcBef>
                <a:spcPts val="125"/>
              </a:spcBef>
            </a:pPr>
            <a:r>
              <a:rPr sz="1050" b="0" spc="-70" dirty="0">
                <a:latin typeface="Montserrat Medium"/>
                <a:cs typeface="Montserrat Medium"/>
              </a:rPr>
              <a:t>Over-Temperature</a:t>
            </a:r>
            <a:r>
              <a:rPr sz="1050" b="0" spc="30" dirty="0">
                <a:latin typeface="Montserrat Medium"/>
                <a:cs typeface="Montserrat Medium"/>
              </a:rPr>
              <a:t> </a:t>
            </a:r>
            <a:r>
              <a:rPr sz="1050" b="0" spc="-20" dirty="0">
                <a:latin typeface="Montserrat Medium"/>
                <a:cs typeface="Montserrat Medium"/>
              </a:rPr>
              <a:t>Tests</a:t>
            </a:r>
            <a:endParaRPr sz="1050">
              <a:latin typeface="Montserrat Medium"/>
              <a:cs typeface="Montserrat Medium"/>
            </a:endParaRPr>
          </a:p>
          <a:p>
            <a:pPr marL="12700">
              <a:lnSpc>
                <a:spcPts val="1115"/>
              </a:lnSpc>
            </a:pPr>
            <a:r>
              <a:rPr sz="950" spc="-45" dirty="0">
                <a:latin typeface="Montserrat"/>
                <a:cs typeface="Montserrat"/>
              </a:rPr>
              <a:t>Validates</a:t>
            </a:r>
            <a:r>
              <a:rPr sz="950" spc="-5" dirty="0">
                <a:latin typeface="Montserrat"/>
                <a:cs typeface="Montserrat"/>
              </a:rPr>
              <a:t> </a:t>
            </a:r>
            <a:r>
              <a:rPr sz="950" spc="-40" dirty="0">
                <a:latin typeface="Montserrat"/>
                <a:cs typeface="Montserrat"/>
              </a:rPr>
              <a:t>thermal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40" dirty="0">
                <a:latin typeface="Montserrat"/>
                <a:cs typeface="Montserrat"/>
              </a:rPr>
              <a:t>protection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30" dirty="0">
                <a:latin typeface="Montserrat"/>
                <a:cs typeface="Montserrat"/>
              </a:rPr>
              <a:t>systems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4987" y="5872709"/>
            <a:ext cx="28575" cy="461009"/>
          </a:xfrm>
          <a:custGeom>
            <a:avLst/>
            <a:gdLst/>
            <a:ahLst/>
            <a:cxnLst/>
            <a:rect l="l" t="t" r="r" b="b"/>
            <a:pathLst>
              <a:path w="28575" h="461010">
                <a:moveTo>
                  <a:pt x="28189" y="460420"/>
                </a:moveTo>
                <a:lnTo>
                  <a:pt x="0" y="460420"/>
                </a:lnTo>
                <a:lnTo>
                  <a:pt x="0" y="0"/>
                </a:lnTo>
                <a:lnTo>
                  <a:pt x="28189" y="0"/>
                </a:lnTo>
                <a:lnTo>
                  <a:pt x="28189" y="460420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5647" y="5845316"/>
            <a:ext cx="2132965" cy="337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0" spc="-70" dirty="0">
                <a:latin typeface="Montserrat Medium"/>
                <a:cs typeface="Montserrat Medium"/>
              </a:rPr>
              <a:t>Over-Voltage</a:t>
            </a:r>
            <a:r>
              <a:rPr sz="1050" b="0" spc="70" dirty="0">
                <a:latin typeface="Montserrat Medium"/>
                <a:cs typeface="Montserrat Medium"/>
              </a:rPr>
              <a:t> </a:t>
            </a:r>
            <a:r>
              <a:rPr sz="1050" b="0" spc="-20" dirty="0">
                <a:latin typeface="Montserrat Medium"/>
                <a:cs typeface="Montserrat Medium"/>
              </a:rPr>
              <a:t>Tests</a:t>
            </a:r>
            <a:endParaRPr sz="1050">
              <a:latin typeface="Montserrat Medium"/>
              <a:cs typeface="Montserrat 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950" spc="-40" dirty="0">
                <a:latin typeface="Montserrat"/>
                <a:cs typeface="Montserrat"/>
              </a:rPr>
              <a:t>Ensures</a:t>
            </a:r>
            <a:r>
              <a:rPr sz="950" spc="5" dirty="0">
                <a:latin typeface="Montserrat"/>
                <a:cs typeface="Montserrat"/>
              </a:rPr>
              <a:t> </a:t>
            </a:r>
            <a:r>
              <a:rPr sz="950" spc="-45" dirty="0">
                <a:latin typeface="Montserrat"/>
                <a:cs typeface="Montserrat"/>
              </a:rPr>
              <a:t>charging</a:t>
            </a:r>
            <a:r>
              <a:rPr sz="950" spc="10" dirty="0">
                <a:latin typeface="Montserrat"/>
                <a:cs typeface="Montserrat"/>
              </a:rPr>
              <a:t> </a:t>
            </a:r>
            <a:r>
              <a:rPr sz="950" spc="-50" dirty="0">
                <a:latin typeface="Montserrat"/>
                <a:cs typeface="Montserrat"/>
              </a:rPr>
              <a:t>safety</a:t>
            </a:r>
            <a:r>
              <a:rPr sz="950" spc="10" dirty="0">
                <a:latin typeface="Montserrat"/>
                <a:cs typeface="Montserrat"/>
              </a:rPr>
              <a:t> </a:t>
            </a:r>
            <a:r>
              <a:rPr sz="950" spc="-35" dirty="0">
                <a:latin typeface="Montserrat"/>
                <a:cs typeface="Montserrat"/>
              </a:rPr>
              <a:t>mechanisms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2601" y="5872709"/>
            <a:ext cx="28575" cy="461009"/>
          </a:xfrm>
          <a:custGeom>
            <a:avLst/>
            <a:gdLst/>
            <a:ahLst/>
            <a:cxnLst/>
            <a:rect l="l" t="t" r="r" b="b"/>
            <a:pathLst>
              <a:path w="28575" h="461010">
                <a:moveTo>
                  <a:pt x="28189" y="460420"/>
                </a:moveTo>
                <a:lnTo>
                  <a:pt x="0" y="460420"/>
                </a:lnTo>
                <a:lnTo>
                  <a:pt x="0" y="0"/>
                </a:lnTo>
                <a:lnTo>
                  <a:pt x="28189" y="0"/>
                </a:lnTo>
                <a:lnTo>
                  <a:pt x="28189" y="460420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63261" y="5845316"/>
            <a:ext cx="2143125" cy="488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0" spc="-65" dirty="0">
                <a:latin typeface="Montserrat Medium"/>
                <a:cs typeface="Montserrat Medium"/>
              </a:rPr>
              <a:t>Current-</a:t>
            </a:r>
            <a:r>
              <a:rPr sz="1050" b="0" spc="-50" dirty="0">
                <a:latin typeface="Montserrat Medium"/>
                <a:cs typeface="Montserrat Medium"/>
              </a:rPr>
              <a:t>Limiting</a:t>
            </a:r>
            <a:r>
              <a:rPr sz="1050" b="0" spc="55" dirty="0">
                <a:latin typeface="Montserrat Medium"/>
                <a:cs typeface="Montserrat Medium"/>
              </a:rPr>
              <a:t> </a:t>
            </a:r>
            <a:r>
              <a:rPr sz="1050" b="0" spc="-20" dirty="0">
                <a:latin typeface="Montserrat Medium"/>
                <a:cs typeface="Montserrat Medium"/>
              </a:rPr>
              <a:t>Tests</a:t>
            </a:r>
            <a:endParaRPr sz="1050">
              <a:latin typeface="Montserrat Medium"/>
              <a:cs typeface="Montserrat Medium"/>
            </a:endParaRPr>
          </a:p>
          <a:p>
            <a:pPr marL="12700" marR="5080">
              <a:lnSpc>
                <a:spcPts val="1180"/>
              </a:lnSpc>
              <a:spcBef>
                <a:spcPts val="30"/>
              </a:spcBef>
            </a:pPr>
            <a:r>
              <a:rPr sz="950" spc="-45" dirty="0">
                <a:latin typeface="Montserrat"/>
                <a:cs typeface="Montserrat"/>
              </a:rPr>
              <a:t>Confirms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40" dirty="0">
                <a:latin typeface="Montserrat"/>
                <a:cs typeface="Montserrat"/>
              </a:rPr>
              <a:t>protection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40" dirty="0">
                <a:latin typeface="Montserrat"/>
                <a:cs typeface="Montserrat"/>
              </a:rPr>
              <a:t>during</a:t>
            </a:r>
            <a:r>
              <a:rPr sz="950" dirty="0">
                <a:latin typeface="Montserrat"/>
                <a:cs typeface="Montserrat"/>
              </a:rPr>
              <a:t> </a:t>
            </a:r>
            <a:r>
              <a:rPr sz="950" spc="-45" dirty="0">
                <a:latin typeface="Montserrat"/>
                <a:cs typeface="Montserrat"/>
              </a:rPr>
              <a:t>high-</a:t>
            </a:r>
            <a:r>
              <a:rPr sz="950" spc="-20" dirty="0">
                <a:latin typeface="Montserrat"/>
                <a:cs typeface="Montserrat"/>
              </a:rPr>
              <a:t>load </a:t>
            </a:r>
            <a:r>
              <a:rPr sz="950" spc="-10" dirty="0">
                <a:latin typeface="Montserrat"/>
                <a:cs typeface="Montserrat"/>
              </a:rPr>
              <a:t>events</a:t>
            </a:r>
            <a:endParaRPr sz="950">
              <a:latin typeface="Montserrat"/>
              <a:cs typeface="Montserra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1053" y="6365482"/>
            <a:ext cx="4935855" cy="7715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50"/>
              </a:spcBef>
            </a:pPr>
            <a:r>
              <a:rPr sz="1150" b="1" spc="-75" dirty="0">
                <a:latin typeface="Montserrat SemiBold"/>
                <a:cs typeface="Montserrat SemiBold"/>
              </a:rPr>
              <a:t>Engineering</a:t>
            </a:r>
            <a:r>
              <a:rPr sz="1150" b="1" spc="-15" dirty="0">
                <a:latin typeface="Montserrat SemiBold"/>
                <a:cs typeface="Montserrat SemiBold"/>
              </a:rPr>
              <a:t> </a:t>
            </a:r>
            <a:r>
              <a:rPr sz="1150" b="1" spc="-70" dirty="0">
                <a:latin typeface="Montserrat SemiBold"/>
                <a:cs typeface="Montserrat SemiBold"/>
              </a:rPr>
              <a:t>Benefit:</a:t>
            </a:r>
            <a:r>
              <a:rPr sz="1150" b="1" spc="-30" dirty="0">
                <a:latin typeface="Montserrat SemiBold"/>
                <a:cs typeface="Montserrat SemiBold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customized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BMS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provides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intelligent</a:t>
            </a:r>
            <a:r>
              <a:rPr sz="1150" spc="-10" dirty="0">
                <a:latin typeface="Montserrat"/>
                <a:cs typeface="Montserrat"/>
              </a:rPr>
              <a:t> protection </a:t>
            </a:r>
            <a:r>
              <a:rPr sz="1150" spc="-65" dirty="0">
                <a:latin typeface="Montserrat"/>
                <a:cs typeface="Montserrat"/>
              </a:rPr>
              <a:t>tailored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your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application,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ensuring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handle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peak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power </a:t>
            </a:r>
            <a:r>
              <a:rPr sz="1150" spc="-90" dirty="0">
                <a:latin typeface="Montserrat"/>
                <a:cs typeface="Montserrat"/>
              </a:rPr>
              <a:t>demands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without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false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faults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while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maintaining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safety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under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genuine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40" dirty="0">
                <a:latin typeface="Montserrat"/>
                <a:cs typeface="Montserrat"/>
              </a:rPr>
              <a:t>fault </a:t>
            </a:r>
            <a:r>
              <a:rPr sz="1150" spc="-10" dirty="0">
                <a:latin typeface="Montserrat"/>
                <a:cs typeface="Montserrat"/>
              </a:rPr>
              <a:t>conditions.</a:t>
            </a:r>
            <a:endParaRPr sz="1150" dirty="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0"/>
            <a:ext cx="5750560" cy="7461250"/>
            <a:chOff x="0" y="0"/>
            <a:chExt cx="5750560" cy="7461250"/>
          </a:xfrm>
        </p:grpSpPr>
        <p:sp>
          <p:nvSpPr>
            <p:cNvPr id="21" name="object 21"/>
            <p:cNvSpPr/>
            <p:nvPr/>
          </p:nvSpPr>
          <p:spPr>
            <a:xfrm>
              <a:off x="0" y="0"/>
              <a:ext cx="113030" cy="7348220"/>
            </a:xfrm>
            <a:custGeom>
              <a:avLst/>
              <a:gdLst/>
              <a:ahLst/>
              <a:cxnLst/>
              <a:rect l="l" t="t" r="r" b="b"/>
              <a:pathLst>
                <a:path w="113030" h="7348220">
                  <a:moveTo>
                    <a:pt x="0" y="7347933"/>
                  </a:moveTo>
                  <a:lnTo>
                    <a:pt x="112756" y="7347933"/>
                  </a:lnTo>
                  <a:lnTo>
                    <a:pt x="112756" y="0"/>
                  </a:lnTo>
                  <a:lnTo>
                    <a:pt x="0" y="0"/>
                  </a:lnTo>
                  <a:lnTo>
                    <a:pt x="0" y="7347933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7347933"/>
              <a:ext cx="5750560" cy="113030"/>
            </a:xfrm>
            <a:custGeom>
              <a:avLst/>
              <a:gdLst/>
              <a:ahLst/>
              <a:cxnLst/>
              <a:rect l="l" t="t" r="r" b="b"/>
              <a:pathLst>
                <a:path w="5750560" h="113029">
                  <a:moveTo>
                    <a:pt x="5750556" y="112756"/>
                  </a:moveTo>
                  <a:lnTo>
                    <a:pt x="0" y="112756"/>
                  </a:lnTo>
                  <a:lnTo>
                    <a:pt x="0" y="0"/>
                  </a:lnTo>
                  <a:lnTo>
                    <a:pt x="5750556" y="0"/>
                  </a:lnTo>
                  <a:lnTo>
                    <a:pt x="5750556" y="112756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75189" y="7133431"/>
            <a:ext cx="26402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-25" dirty="0">
                <a:solidFill>
                  <a:srgbClr val="4A5462"/>
                </a:solidFill>
                <a:latin typeface="Suisse Int'l Medium"/>
                <a:cs typeface="Suisse Int'l Medium"/>
              </a:rPr>
              <a:t>12</a:t>
            </a:r>
            <a:endParaRPr sz="1100" dirty="0">
              <a:latin typeface="Suisse Int'l Medium"/>
              <a:cs typeface="Suisse Int'l Medium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60547907-5E53-374F-BE59-1016DBD10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9">
            <a:extLst>
              <a:ext uri="{FF2B5EF4-FFF2-40B4-BE49-F238E27FC236}">
                <a16:creationId xmlns:a16="http://schemas.microsoft.com/office/drawing/2014/main" id="{C2E425A3-98D1-4743-8E40-58DDBBE7AE11}"/>
              </a:ext>
            </a:extLst>
          </p:cNvPr>
          <p:cNvSpPr txBox="1"/>
          <p:nvPr/>
        </p:nvSpPr>
        <p:spPr>
          <a:xfrm>
            <a:off x="204315" y="7138701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B9DD08C-0111-234F-8111-90FCB0F6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17" y="1827600"/>
            <a:ext cx="2130989" cy="14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461" y="1715219"/>
            <a:ext cx="5128260" cy="1043305"/>
            <a:chOff x="141461" y="1715219"/>
            <a:chExt cx="5128260" cy="1043305"/>
          </a:xfrm>
        </p:grpSpPr>
        <p:sp>
          <p:nvSpPr>
            <p:cNvPr id="3" name="object 3"/>
            <p:cNvSpPr/>
            <p:nvPr/>
          </p:nvSpPr>
          <p:spPr>
            <a:xfrm>
              <a:off x="141461" y="1715219"/>
              <a:ext cx="5128260" cy="1043305"/>
            </a:xfrm>
            <a:custGeom>
              <a:avLst/>
              <a:gdLst/>
              <a:ahLst/>
              <a:cxnLst/>
              <a:rect l="l" t="t" r="r" b="b"/>
              <a:pathLst>
                <a:path w="5128260" h="1043305">
                  <a:moveTo>
                    <a:pt x="5127974" y="1043277"/>
                  </a:moveTo>
                  <a:lnTo>
                    <a:pt x="0" y="1043277"/>
                  </a:lnTo>
                  <a:lnTo>
                    <a:pt x="0" y="0"/>
                  </a:lnTo>
                  <a:lnTo>
                    <a:pt x="5127974" y="0"/>
                  </a:lnTo>
                  <a:lnTo>
                    <a:pt x="5127974" y="1043277"/>
                  </a:lnTo>
                  <a:close/>
                </a:path>
              </a:pathLst>
            </a:custGeom>
            <a:solidFill>
              <a:srgbClr val="F0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461" y="1715219"/>
              <a:ext cx="35560" cy="1043305"/>
            </a:xfrm>
            <a:custGeom>
              <a:avLst/>
              <a:gdLst/>
              <a:ahLst/>
              <a:cxnLst/>
              <a:rect l="l" t="t" r="r" b="b"/>
              <a:pathLst>
                <a:path w="35560" h="1043305">
                  <a:moveTo>
                    <a:pt x="35365" y="1043277"/>
                  </a:moveTo>
                  <a:lnTo>
                    <a:pt x="0" y="1043277"/>
                  </a:lnTo>
                  <a:lnTo>
                    <a:pt x="0" y="0"/>
                  </a:lnTo>
                  <a:lnTo>
                    <a:pt x="35365" y="0"/>
                  </a:lnTo>
                  <a:lnTo>
                    <a:pt x="35365" y="1043277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0291" y="2829229"/>
            <a:ext cx="5119370" cy="477520"/>
          </a:xfrm>
          <a:custGeom>
            <a:avLst/>
            <a:gdLst/>
            <a:ahLst/>
            <a:cxnLst/>
            <a:rect l="l" t="t" r="r" b="b"/>
            <a:pathLst>
              <a:path w="5119370" h="477520">
                <a:moveTo>
                  <a:pt x="5119141" y="70739"/>
                </a:moveTo>
                <a:lnTo>
                  <a:pt x="5107229" y="31432"/>
                </a:lnTo>
                <a:lnTo>
                  <a:pt x="5075479" y="5384"/>
                </a:lnTo>
                <a:lnTo>
                  <a:pt x="5048402" y="0"/>
                </a:lnTo>
                <a:lnTo>
                  <a:pt x="3616109" y="0"/>
                </a:lnTo>
                <a:lnTo>
                  <a:pt x="2422525" y="0"/>
                </a:lnTo>
                <a:lnTo>
                  <a:pt x="1335049" y="0"/>
                </a:lnTo>
                <a:lnTo>
                  <a:pt x="61899" y="0"/>
                </a:lnTo>
                <a:lnTo>
                  <a:pt x="54927" y="342"/>
                </a:lnTo>
                <a:lnTo>
                  <a:pt x="17043" y="16027"/>
                </a:lnTo>
                <a:lnTo>
                  <a:pt x="0" y="36550"/>
                </a:lnTo>
                <a:lnTo>
                  <a:pt x="0" y="477431"/>
                </a:lnTo>
                <a:lnTo>
                  <a:pt x="1335049" y="477431"/>
                </a:lnTo>
                <a:lnTo>
                  <a:pt x="2422525" y="477431"/>
                </a:lnTo>
                <a:lnTo>
                  <a:pt x="3616109" y="477431"/>
                </a:lnTo>
                <a:lnTo>
                  <a:pt x="5119141" y="477431"/>
                </a:lnTo>
                <a:lnTo>
                  <a:pt x="5119141" y="7073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761" y="537878"/>
            <a:ext cx="5140960" cy="21355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b="1" spc="-150" dirty="0">
                <a:solidFill>
                  <a:srgbClr val="2E5BB9"/>
                </a:solidFill>
                <a:latin typeface="Montserrat"/>
                <a:cs typeface="Montserrat"/>
              </a:rPr>
              <a:t>Step</a:t>
            </a:r>
            <a:r>
              <a:rPr sz="19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900" b="1" spc="-125" dirty="0">
                <a:solidFill>
                  <a:srgbClr val="2E5BB9"/>
                </a:solidFill>
                <a:latin typeface="Montserrat"/>
                <a:cs typeface="Montserrat"/>
              </a:rPr>
              <a:t>4:</a:t>
            </a:r>
            <a:r>
              <a:rPr sz="19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900" b="1" spc="-150" dirty="0">
                <a:solidFill>
                  <a:srgbClr val="2E5BB9"/>
                </a:solidFill>
                <a:latin typeface="Montserrat"/>
                <a:cs typeface="Montserrat"/>
              </a:rPr>
              <a:t>Real-</a:t>
            </a:r>
            <a:r>
              <a:rPr sz="1900" b="1" spc="-185" dirty="0">
                <a:solidFill>
                  <a:srgbClr val="2E5BB9"/>
                </a:solidFill>
                <a:latin typeface="Montserrat"/>
                <a:cs typeface="Montserrat"/>
              </a:rPr>
              <a:t>World</a:t>
            </a:r>
            <a:r>
              <a:rPr sz="19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900" b="1" spc="-155" dirty="0">
                <a:solidFill>
                  <a:srgbClr val="2E5BB9"/>
                </a:solidFill>
                <a:latin typeface="Montserrat"/>
                <a:cs typeface="Montserrat"/>
              </a:rPr>
              <a:t>Cycle</a:t>
            </a:r>
            <a:r>
              <a:rPr sz="19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900" b="1" spc="-125" dirty="0">
                <a:solidFill>
                  <a:srgbClr val="2E5BB9"/>
                </a:solidFill>
                <a:latin typeface="Montserrat"/>
                <a:cs typeface="Montserrat"/>
              </a:rPr>
              <a:t>Life</a:t>
            </a:r>
            <a:r>
              <a:rPr sz="190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900" b="1" spc="-10" dirty="0">
                <a:solidFill>
                  <a:srgbClr val="2E5BB9"/>
                </a:solidFill>
                <a:latin typeface="Montserrat"/>
                <a:cs typeface="Montserrat"/>
              </a:rPr>
              <a:t>Testing</a:t>
            </a:r>
            <a:endParaRPr sz="1900">
              <a:latin typeface="Montserrat"/>
              <a:cs typeface="Montserrat"/>
            </a:endParaRPr>
          </a:p>
          <a:p>
            <a:pPr marL="12700" marR="280035">
              <a:lnSpc>
                <a:spcPct val="114100"/>
              </a:lnSpc>
              <a:spcBef>
                <a:spcPts val="675"/>
              </a:spcBef>
            </a:pPr>
            <a:r>
              <a:rPr sz="1000" spc="-80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battery's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cycle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life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rating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spec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sheet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among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most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misleading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metrics. </a:t>
            </a:r>
            <a:r>
              <a:rPr sz="1000" spc="-65" dirty="0">
                <a:latin typeface="Montserrat"/>
                <a:cs typeface="Montserrat"/>
              </a:rPr>
              <a:t>Without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contextual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testing,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0" dirty="0">
                <a:latin typeface="Montserrat"/>
                <a:cs typeface="Montserrat"/>
              </a:rPr>
              <a:t>it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cannot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reliably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predict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actual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operational </a:t>
            </a:r>
            <a:r>
              <a:rPr sz="1000" spc="-50" dirty="0">
                <a:latin typeface="Montserrat"/>
                <a:cs typeface="Montserrat"/>
              </a:rPr>
              <a:t>lifespan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in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your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AMR.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Large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Power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conducts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application-</a:t>
            </a:r>
            <a:r>
              <a:rPr sz="1000" spc="-50" dirty="0">
                <a:latin typeface="Montserrat"/>
                <a:cs typeface="Montserrat"/>
              </a:rPr>
              <a:t>specific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validation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ensure </a:t>
            </a:r>
            <a:r>
              <a:rPr sz="1000" spc="-65" dirty="0">
                <a:latin typeface="Montserrat"/>
                <a:cs typeface="Montserrat"/>
              </a:rPr>
              <a:t>accurate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performance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projections.</a:t>
            </a:r>
            <a:endParaRPr sz="1000">
              <a:latin typeface="Montserrat"/>
              <a:cs typeface="Montserrat"/>
            </a:endParaRPr>
          </a:p>
          <a:p>
            <a:pPr marL="118745">
              <a:lnSpc>
                <a:spcPct val="100000"/>
              </a:lnSpc>
              <a:spcBef>
                <a:spcPts val="1240"/>
              </a:spcBef>
            </a:pPr>
            <a:r>
              <a:rPr sz="1000" b="1" spc="-60" dirty="0">
                <a:solidFill>
                  <a:srgbClr val="2E5BB9"/>
                </a:solidFill>
                <a:latin typeface="Montserrat SemiBold"/>
                <a:cs typeface="Montserrat SemiBold"/>
              </a:rPr>
              <a:t>Validation</a:t>
            </a:r>
            <a:r>
              <a:rPr sz="100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0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Process:</a:t>
            </a:r>
            <a:endParaRPr sz="1000">
              <a:latin typeface="Montserrat SemiBold"/>
              <a:cs typeface="Montserrat SemiBold"/>
            </a:endParaRPr>
          </a:p>
          <a:p>
            <a:pPr marL="118745" marR="317500">
              <a:lnSpc>
                <a:spcPct val="112200"/>
              </a:lnSpc>
              <a:spcBef>
                <a:spcPts val="325"/>
              </a:spcBef>
            </a:pPr>
            <a:r>
              <a:rPr sz="1000" spc="-65" dirty="0">
                <a:latin typeface="Montserrat"/>
                <a:cs typeface="Montserrat"/>
              </a:rPr>
              <a:t>Using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application-</a:t>
            </a:r>
            <a:r>
              <a:rPr sz="1000" spc="-50" dirty="0">
                <a:latin typeface="Montserrat"/>
                <a:cs typeface="Montserrat"/>
              </a:rPr>
              <a:t>specific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duty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cycle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profile,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85" dirty="0">
                <a:latin typeface="Montserrat"/>
                <a:cs typeface="Montserrat"/>
              </a:rPr>
              <a:t>we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continuously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cycle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battery </a:t>
            </a:r>
            <a:r>
              <a:rPr sz="1000" spc="-70" dirty="0">
                <a:latin typeface="Montserrat"/>
                <a:cs typeface="Montserrat"/>
              </a:rPr>
              <a:t>pack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from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full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charge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to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designed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end-</a:t>
            </a:r>
            <a:r>
              <a:rPr sz="1000" spc="-55" dirty="0">
                <a:latin typeface="Montserrat"/>
                <a:cs typeface="Montserrat"/>
              </a:rPr>
              <a:t>of-</a:t>
            </a:r>
            <a:r>
              <a:rPr sz="1000" spc="-60" dirty="0">
                <a:latin typeface="Montserrat"/>
                <a:cs typeface="Montserrat"/>
              </a:rPr>
              <a:t>discharge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point.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This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test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is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run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for </a:t>
            </a:r>
            <a:r>
              <a:rPr sz="1000" spc="-65" dirty="0">
                <a:latin typeface="Montserrat"/>
                <a:cs typeface="Montserrat"/>
              </a:rPr>
              <a:t>hundreds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cycles,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simulating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months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of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operation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to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extrapolate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true </a:t>
            </a:r>
            <a:r>
              <a:rPr sz="1000" spc="-55" dirty="0">
                <a:latin typeface="Montserrat"/>
                <a:cs typeface="Montserrat"/>
              </a:rPr>
              <a:t>operational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lifespan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under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your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AMR's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unique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conditions.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230" y="2845127"/>
            <a:ext cx="869950" cy="39687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1100" b="1" spc="-90" dirty="0">
                <a:solidFill>
                  <a:srgbClr val="FFFFFF"/>
                </a:solidFill>
                <a:latin typeface="Montserrat"/>
                <a:cs typeface="Montserrat"/>
              </a:rPr>
              <a:t>Performance </a:t>
            </a:r>
            <a:r>
              <a:rPr sz="1100" b="1" spc="-10" dirty="0">
                <a:solidFill>
                  <a:srgbClr val="FFFFFF"/>
                </a:solidFill>
                <a:latin typeface="Montserrat"/>
                <a:cs typeface="Montserrat"/>
              </a:rPr>
              <a:t>Metric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8116" y="2845127"/>
            <a:ext cx="738505" cy="39687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10800"/>
              </a:lnSpc>
              <a:spcBef>
                <a:spcPts val="95"/>
              </a:spcBef>
            </a:pPr>
            <a:r>
              <a:rPr sz="1100" b="1" spc="-90" dirty="0">
                <a:solidFill>
                  <a:srgbClr val="FFFFFF"/>
                </a:solidFill>
                <a:latin typeface="Montserrat"/>
                <a:cs typeface="Montserrat"/>
              </a:rPr>
              <a:t>Spec</a:t>
            </a:r>
            <a:r>
              <a:rPr sz="1100" b="1" spc="-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90" dirty="0">
                <a:solidFill>
                  <a:srgbClr val="FFFFFF"/>
                </a:solidFill>
                <a:latin typeface="Montserrat"/>
                <a:cs typeface="Montserrat"/>
              </a:rPr>
              <a:t>Sheet </a:t>
            </a:r>
            <a:r>
              <a:rPr sz="1100" b="1" spc="-10" dirty="0">
                <a:solidFill>
                  <a:srgbClr val="FFFFFF"/>
                </a:solidFill>
                <a:latin typeface="Montserrat"/>
                <a:cs typeface="Montserrat"/>
              </a:rPr>
              <a:t>Claim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2699" y="2845127"/>
            <a:ext cx="669290" cy="39687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10800"/>
              </a:lnSpc>
              <a:spcBef>
                <a:spcPts val="95"/>
              </a:spcBef>
            </a:pPr>
            <a:r>
              <a:rPr sz="1100" b="1" spc="-114" dirty="0">
                <a:solidFill>
                  <a:srgbClr val="FFFFFF"/>
                </a:solidFill>
                <a:latin typeface="Montserrat"/>
                <a:cs typeface="Montserrat"/>
              </a:rPr>
              <a:t>AMR</a:t>
            </a:r>
            <a:r>
              <a:rPr sz="11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75" dirty="0">
                <a:solidFill>
                  <a:srgbClr val="FFFFFF"/>
                </a:solidFill>
                <a:latin typeface="Montserrat"/>
                <a:cs typeface="Montserrat"/>
              </a:rPr>
              <a:t>Field </a:t>
            </a:r>
            <a:r>
              <a:rPr sz="1100" b="1" spc="-10" dirty="0">
                <a:solidFill>
                  <a:srgbClr val="FFFFFF"/>
                </a:solidFill>
                <a:latin typeface="Montserrat"/>
                <a:cs typeface="Montserrat"/>
              </a:rPr>
              <a:t>Reality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8691" y="2947609"/>
            <a:ext cx="1098550" cy="197485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80" dirty="0">
                <a:solidFill>
                  <a:srgbClr val="FFFFFF"/>
                </a:solidFill>
                <a:latin typeface="Montserrat"/>
                <a:cs typeface="Montserrat"/>
              </a:rPr>
              <a:t>Business</a:t>
            </a:r>
            <a:r>
              <a:rPr sz="1100" b="1" spc="-1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100" b="1" spc="-70" dirty="0">
                <a:solidFill>
                  <a:srgbClr val="FFFFFF"/>
                </a:solidFill>
                <a:latin typeface="Montserrat"/>
                <a:cs typeface="Montserrat"/>
              </a:rPr>
              <a:t>Impact</a:t>
            </a:r>
            <a:endParaRPr sz="1100">
              <a:latin typeface="Montserrat"/>
              <a:cs typeface="Montserrat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41461" y="3306659"/>
          <a:ext cx="5117465" cy="2465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 marL="57150" marR="328295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b="0" spc="-45" dirty="0">
                          <a:latin typeface="Montserrat Medium"/>
                          <a:cs typeface="Montserrat Medium"/>
                        </a:rPr>
                        <a:t>Cycle</a:t>
                      </a:r>
                      <a:r>
                        <a:rPr sz="900" b="0" spc="-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35" dirty="0">
                          <a:latin typeface="Montserrat Medium"/>
                          <a:cs typeface="Montserrat Medium"/>
                        </a:rPr>
                        <a:t>Life</a:t>
                      </a:r>
                      <a:r>
                        <a:rPr sz="900" b="0" spc="-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45" dirty="0">
                          <a:latin typeface="Montserrat Medium"/>
                          <a:cs typeface="Montserrat Medium"/>
                        </a:rPr>
                        <a:t>(to</a:t>
                      </a:r>
                      <a:r>
                        <a:rPr sz="900" b="0" spc="-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40" dirty="0">
                          <a:latin typeface="Montserrat Medium"/>
                          <a:cs typeface="Montserrat Medium"/>
                        </a:rPr>
                        <a:t>80%</a:t>
                      </a:r>
                      <a:r>
                        <a:rPr sz="900" b="0" spc="-10" dirty="0">
                          <a:latin typeface="Montserrat Medium"/>
                          <a:cs typeface="Montserrat Medium"/>
                        </a:rPr>
                        <a:t> capacity)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40" dirty="0">
                          <a:latin typeface="Montserrat"/>
                          <a:cs typeface="Montserrat"/>
                        </a:rPr>
                        <a:t>3,000</a:t>
                      </a:r>
                      <a:r>
                        <a:rPr sz="9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cycles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254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841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0" dirty="0">
                          <a:latin typeface="Montserrat"/>
                          <a:cs typeface="Montserrat"/>
                        </a:rPr>
                        <a:t>800-</a:t>
                      </a:r>
                      <a:r>
                        <a:rPr sz="900" spc="-40" dirty="0">
                          <a:latin typeface="Montserrat"/>
                          <a:cs typeface="Montserrat"/>
                        </a:rPr>
                        <a:t>1,200</a:t>
                      </a:r>
                      <a:r>
                        <a:rPr sz="900" spc="5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cycles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254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85090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50" dirty="0">
                          <a:latin typeface="Montserrat"/>
                          <a:cs typeface="Montserrat"/>
                        </a:rPr>
                        <a:t>Higher</a:t>
                      </a:r>
                      <a:r>
                        <a:rPr sz="900" spc="3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replacement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frequency,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increased</a:t>
                      </a:r>
                      <a:r>
                        <a:rPr sz="90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TCO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b="0" spc="-50" dirty="0">
                          <a:latin typeface="Montserrat Medium"/>
                          <a:cs typeface="Montserrat Medium"/>
                        </a:rPr>
                        <a:t>Capacity</a:t>
                      </a:r>
                      <a:r>
                        <a:rPr sz="900" b="0" spc="1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10" dirty="0">
                          <a:latin typeface="Montserrat Medium"/>
                          <a:cs typeface="Montserrat Medium"/>
                        </a:rPr>
                        <a:t>Degradation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8255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411480">
                        <a:lnSpc>
                          <a:spcPct val="115999"/>
                        </a:lnSpc>
                        <a:spcBef>
                          <a:spcPts val="770"/>
                        </a:spcBef>
                      </a:pPr>
                      <a:r>
                        <a:rPr sz="900" spc="-10" dirty="0">
                          <a:latin typeface="Montserrat"/>
                          <a:cs typeface="Montserrat"/>
                        </a:rPr>
                        <a:t>Linear,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predictable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9779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267335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50" dirty="0">
                          <a:latin typeface="Montserrat"/>
                          <a:cs typeface="Montserrat"/>
                        </a:rPr>
                        <a:t>Non-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linear,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accelerates</a:t>
                      </a:r>
                      <a:r>
                        <a:rPr sz="9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0" dirty="0">
                          <a:latin typeface="Montserrat"/>
                          <a:cs typeface="Montserrat"/>
                        </a:rPr>
                        <a:t>after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500</a:t>
                      </a:r>
                      <a:r>
                        <a:rPr sz="9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cycles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85420">
                        <a:lnSpc>
                          <a:spcPct val="115999"/>
                        </a:lnSpc>
                        <a:spcBef>
                          <a:spcPts val="770"/>
                        </a:spcBef>
                      </a:pPr>
                      <a:r>
                        <a:rPr sz="900" spc="-45" dirty="0">
                          <a:latin typeface="Montserrat"/>
                          <a:cs typeface="Montserrat"/>
                        </a:rPr>
                        <a:t>Unpredictable</a:t>
                      </a:r>
                      <a:r>
                        <a:rPr sz="900" spc="4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0" dirty="0">
                          <a:latin typeface="Montserrat"/>
                          <a:cs typeface="Montserrat"/>
                        </a:rPr>
                        <a:t>runtime,</a:t>
                      </a:r>
                      <a:r>
                        <a:rPr sz="90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0" dirty="0">
                          <a:latin typeface="Montserrat"/>
                          <a:cs typeface="Montserrat"/>
                        </a:rPr>
                        <a:t>operational</a:t>
                      </a:r>
                      <a:r>
                        <a:rPr sz="9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0" dirty="0">
                          <a:latin typeface="Montserrat"/>
                          <a:cs typeface="Montserrat"/>
                        </a:rPr>
                        <a:t>disruptions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9779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900" b="0" spc="-50" dirty="0">
                          <a:latin typeface="Montserrat Medium"/>
                          <a:cs typeface="Montserrat Medium"/>
                        </a:rPr>
                        <a:t>Voltage</a:t>
                      </a:r>
                      <a:r>
                        <a:rPr sz="900" b="0" spc="-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10" dirty="0">
                          <a:latin typeface="Montserrat Medium"/>
                          <a:cs typeface="Montserrat Medium"/>
                        </a:rPr>
                        <a:t>Stability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8255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98780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10" dirty="0">
                          <a:latin typeface="Montserrat"/>
                          <a:cs typeface="Montserrat"/>
                        </a:rPr>
                        <a:t>Consistent </a:t>
                      </a:r>
                      <a:r>
                        <a:rPr sz="900" spc="-50" dirty="0">
                          <a:latin typeface="Montserrat"/>
                          <a:cs typeface="Montserrat"/>
                        </a:rPr>
                        <a:t>throughout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 discharge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128905">
                        <a:lnSpc>
                          <a:spcPct val="115999"/>
                        </a:lnSpc>
                        <a:spcBef>
                          <a:spcPts val="770"/>
                        </a:spcBef>
                      </a:pPr>
                      <a:r>
                        <a:rPr sz="900" spc="-50" dirty="0">
                          <a:latin typeface="Montserrat"/>
                          <a:cs typeface="Montserrat"/>
                        </a:rPr>
                        <a:t>Degrading</a:t>
                      </a:r>
                      <a:r>
                        <a:rPr sz="90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5" dirty="0">
                          <a:latin typeface="Montserrat"/>
                          <a:cs typeface="Montserrat"/>
                        </a:rPr>
                        <a:t>stability </a:t>
                      </a:r>
                      <a:r>
                        <a:rPr sz="900" spc="-40" dirty="0">
                          <a:latin typeface="Montserrat"/>
                          <a:cs typeface="Montserrat"/>
                        </a:rPr>
                        <a:t>after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55" dirty="0">
                          <a:latin typeface="Montserrat"/>
                          <a:cs typeface="Montserrat"/>
                        </a:rPr>
                        <a:t>60%</a:t>
                      </a:r>
                      <a:r>
                        <a:rPr sz="9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25" dirty="0">
                          <a:latin typeface="Montserrat"/>
                          <a:cs typeface="Montserrat"/>
                        </a:rPr>
                        <a:t>DoD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9779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78435">
                        <a:lnSpc>
                          <a:spcPct val="115999"/>
                        </a:lnSpc>
                        <a:spcBef>
                          <a:spcPts val="770"/>
                        </a:spcBef>
                      </a:pPr>
                      <a:r>
                        <a:rPr sz="900" spc="-45" dirty="0">
                          <a:latin typeface="Montserrat"/>
                          <a:cs typeface="Montserrat"/>
                        </a:rPr>
                        <a:t>Increased</a:t>
                      </a:r>
                      <a:r>
                        <a:rPr sz="9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0" dirty="0">
                          <a:latin typeface="Montserrat"/>
                          <a:cs typeface="Montserrat"/>
                        </a:rPr>
                        <a:t>risk</a:t>
                      </a:r>
                      <a:r>
                        <a:rPr sz="9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25" dirty="0">
                          <a:latin typeface="Montserrat"/>
                          <a:cs typeface="Montserrat"/>
                        </a:rPr>
                        <a:t>of </a:t>
                      </a:r>
                      <a:r>
                        <a:rPr sz="900" spc="-50" dirty="0">
                          <a:latin typeface="Montserrat"/>
                          <a:cs typeface="Montserrat"/>
                        </a:rPr>
                        <a:t>unexpected</a:t>
                      </a:r>
                      <a:r>
                        <a:rPr sz="900" spc="4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50" dirty="0">
                          <a:latin typeface="Montserrat"/>
                          <a:cs typeface="Montserrat"/>
                        </a:rPr>
                        <a:t>shutdowns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9779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0" spc="-45" dirty="0">
                          <a:latin typeface="Montserrat Medium"/>
                          <a:cs typeface="Montserrat Medium"/>
                        </a:rPr>
                        <a:t>Fast-Charge</a:t>
                      </a:r>
                      <a:r>
                        <a:rPr sz="900" b="0" spc="15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10" dirty="0">
                          <a:latin typeface="Montserrat Medium"/>
                          <a:cs typeface="Montserrat Medium"/>
                        </a:rPr>
                        <a:t>Impact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254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 marR="340360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40" dirty="0">
                          <a:latin typeface="Montserrat"/>
                          <a:cs typeface="Montserrat"/>
                        </a:rPr>
                        <a:t>Minimal</a:t>
                      </a:r>
                      <a:r>
                        <a:rPr sz="9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(not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 specified)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198755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45" dirty="0">
                          <a:latin typeface="Montserrat"/>
                          <a:cs typeface="Montserrat"/>
                        </a:rPr>
                        <a:t>Reduces</a:t>
                      </a:r>
                      <a:r>
                        <a:rPr sz="9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50" dirty="0">
                          <a:latin typeface="Montserrat"/>
                          <a:cs typeface="Montserrat"/>
                        </a:rPr>
                        <a:t>cycle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25" dirty="0">
                          <a:latin typeface="Montserrat"/>
                          <a:cs typeface="Montserrat"/>
                        </a:rPr>
                        <a:t>life </a:t>
                      </a:r>
                      <a:r>
                        <a:rPr sz="900" spc="-55" dirty="0">
                          <a:latin typeface="Montserrat"/>
                          <a:cs typeface="Montserrat"/>
                        </a:rPr>
                        <a:t>by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5" dirty="0">
                          <a:latin typeface="Montserrat"/>
                          <a:cs typeface="Montserrat"/>
                        </a:rPr>
                        <a:t>25-</a:t>
                      </a:r>
                      <a:r>
                        <a:rPr sz="900" spc="-25" dirty="0">
                          <a:latin typeface="Montserrat"/>
                          <a:cs typeface="Montserrat"/>
                        </a:rPr>
                        <a:t>40%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72720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50" dirty="0">
                          <a:latin typeface="Montserrat"/>
                          <a:cs typeface="Montserrat"/>
                        </a:rPr>
                        <a:t>Forced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0" dirty="0">
                          <a:latin typeface="Montserrat"/>
                          <a:cs typeface="Montserrat"/>
                        </a:rPr>
                        <a:t>tradeoff: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5" dirty="0">
                          <a:latin typeface="Montserrat"/>
                          <a:cs typeface="Montserrat"/>
                        </a:rPr>
                        <a:t>uptime </a:t>
                      </a:r>
                      <a:r>
                        <a:rPr sz="900" spc="-40" dirty="0">
                          <a:latin typeface="Montserrat"/>
                          <a:cs typeface="Montserrat"/>
                        </a:rPr>
                        <a:t>vs.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battery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 longevity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marL="57150" marR="430530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b="0" spc="-50" dirty="0">
                          <a:latin typeface="Montserrat Medium"/>
                          <a:cs typeface="Montserrat Medium"/>
                        </a:rPr>
                        <a:t>Performance</a:t>
                      </a:r>
                      <a:r>
                        <a:rPr sz="900" b="0" spc="20" dirty="0">
                          <a:latin typeface="Montserrat Medium"/>
                          <a:cs typeface="Montserrat Medium"/>
                        </a:rPr>
                        <a:t> </a:t>
                      </a:r>
                      <a:r>
                        <a:rPr sz="900" b="0" spc="-35" dirty="0">
                          <a:latin typeface="Montserrat Medium"/>
                          <a:cs typeface="Montserrat Medium"/>
                        </a:rPr>
                        <a:t>at </a:t>
                      </a:r>
                      <a:r>
                        <a:rPr sz="900" b="0" spc="-10" dirty="0">
                          <a:latin typeface="Montserrat Medium"/>
                          <a:cs typeface="Montserrat Medium"/>
                        </a:rPr>
                        <a:t>Temperature Extremes</a:t>
                      </a:r>
                      <a:endParaRPr sz="900">
                        <a:latin typeface="Montserrat Medium"/>
                        <a:cs typeface="Montserrat Medium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45" dirty="0">
                          <a:latin typeface="Montserrat"/>
                          <a:cs typeface="Montserrat"/>
                        </a:rPr>
                        <a:t>Stated</a:t>
                      </a:r>
                      <a:r>
                        <a:rPr sz="9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range:</a:t>
                      </a:r>
                      <a:endParaRPr sz="900">
                        <a:latin typeface="Montserrat"/>
                        <a:cs typeface="Montserrat"/>
                      </a:endParaRPr>
                    </a:p>
                    <a:p>
                      <a:pPr marL="6159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00" spc="-45" dirty="0">
                          <a:latin typeface="Montserrat"/>
                          <a:cs typeface="Montserrat"/>
                        </a:rPr>
                        <a:t>-</a:t>
                      </a:r>
                      <a:r>
                        <a:rPr sz="900" spc="-50" dirty="0">
                          <a:latin typeface="Montserrat"/>
                          <a:cs typeface="Montserrat"/>
                        </a:rPr>
                        <a:t>20°C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50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20" dirty="0">
                          <a:latin typeface="Montserrat"/>
                          <a:cs typeface="Montserrat"/>
                        </a:rPr>
                        <a:t>60°C</a:t>
                      </a:r>
                      <a:endParaRPr sz="900">
                        <a:latin typeface="Montserrat"/>
                        <a:cs typeface="Montserrat"/>
                      </a:endParaRPr>
                    </a:p>
                  </a:txBody>
                  <a:tcPr marL="0" marR="0" marT="254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348615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10" dirty="0">
                          <a:latin typeface="Montserrat"/>
                          <a:cs typeface="Montserrat"/>
                        </a:rPr>
                        <a:t>Significant </a:t>
                      </a:r>
                      <a:r>
                        <a:rPr sz="900" spc="-45" dirty="0">
                          <a:latin typeface="Montserrat"/>
                          <a:cs typeface="Montserrat"/>
                        </a:rPr>
                        <a:t>degradation</a:t>
                      </a:r>
                      <a:r>
                        <a:rPr sz="90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5" dirty="0">
                          <a:latin typeface="Montserrat"/>
                          <a:cs typeface="Montserrat"/>
                        </a:rPr>
                        <a:t>at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extremes</a:t>
                      </a: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64769">
                        <a:lnSpc>
                          <a:spcPct val="115999"/>
                        </a:lnSpc>
                        <a:spcBef>
                          <a:spcPts val="145"/>
                        </a:spcBef>
                      </a:pPr>
                      <a:r>
                        <a:rPr sz="900" spc="-55" dirty="0">
                          <a:latin typeface="Montserrat"/>
                          <a:cs typeface="Montserrat"/>
                        </a:rPr>
                        <a:t>Reduced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5" dirty="0">
                          <a:latin typeface="Montserrat"/>
                          <a:cs typeface="Montserrat"/>
                        </a:rPr>
                        <a:t>reliability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20" dirty="0">
                          <a:latin typeface="Montserrat"/>
                          <a:cs typeface="Montserrat"/>
                        </a:rPr>
                        <a:t>in</a:t>
                      </a:r>
                      <a:r>
                        <a:rPr sz="9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900" spc="-35" dirty="0">
                          <a:latin typeface="Montserrat"/>
                          <a:cs typeface="Montserrat"/>
                        </a:rPr>
                        <a:t>cold </a:t>
                      </a:r>
                      <a:r>
                        <a:rPr sz="900" spc="-10" dirty="0">
                          <a:latin typeface="Montserrat"/>
                          <a:cs typeface="Montserrat"/>
                        </a:rPr>
                        <a:t>storage/hot environments</a:t>
                      </a:r>
                      <a:endParaRPr sz="900" dirty="0">
                        <a:latin typeface="Montserrat"/>
                        <a:cs typeface="Montserrat"/>
                      </a:endParaRPr>
                    </a:p>
                  </a:txBody>
                  <a:tcPr marL="0" marR="0" marT="1841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5722620" y="0"/>
            <a:ext cx="106680" cy="7454583"/>
          </a:xfrm>
          <a:custGeom>
            <a:avLst/>
            <a:gdLst/>
            <a:ahLst/>
            <a:cxnLst/>
            <a:rect l="l" t="t" r="r" b="b"/>
            <a:pathLst>
              <a:path w="106679" h="6914515">
                <a:moveTo>
                  <a:pt x="0" y="6913924"/>
                </a:moveTo>
                <a:lnTo>
                  <a:pt x="106096" y="6913924"/>
                </a:lnTo>
                <a:lnTo>
                  <a:pt x="106096" y="0"/>
                </a:lnTo>
                <a:lnTo>
                  <a:pt x="0" y="0"/>
                </a:lnTo>
                <a:lnTo>
                  <a:pt x="0" y="6913924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454583"/>
            <a:ext cx="5829300" cy="118380"/>
          </a:xfrm>
          <a:custGeom>
            <a:avLst/>
            <a:gdLst/>
            <a:ahLst/>
            <a:cxnLst/>
            <a:rect l="l" t="t" r="r" b="b"/>
            <a:pathLst>
              <a:path w="5411470" h="106679">
                <a:moveTo>
                  <a:pt x="5410897" y="106096"/>
                </a:moveTo>
                <a:lnTo>
                  <a:pt x="0" y="106096"/>
                </a:lnTo>
                <a:lnTo>
                  <a:pt x="0" y="0"/>
                </a:lnTo>
                <a:lnTo>
                  <a:pt x="5410897" y="0"/>
                </a:lnTo>
                <a:lnTo>
                  <a:pt x="5410897" y="106096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C81AAC1-4243-1B45-B453-47B6B393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3" y="108058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ject 9">
            <a:extLst>
              <a:ext uri="{FF2B5EF4-FFF2-40B4-BE49-F238E27FC236}">
                <a16:creationId xmlns:a16="http://schemas.microsoft.com/office/drawing/2014/main" id="{C57E639D-1F7D-FA47-9311-DD743B50BBEC}"/>
              </a:ext>
            </a:extLst>
          </p:cNvPr>
          <p:cNvSpPr txBox="1"/>
          <p:nvPr/>
        </p:nvSpPr>
        <p:spPr>
          <a:xfrm>
            <a:off x="4486595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E4F90B-EF21-5642-9EB2-7319CD76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53" y="5852770"/>
            <a:ext cx="2115775" cy="141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4" y="1924049"/>
            <a:ext cx="1076325" cy="304800"/>
          </a:xfrm>
          <a:custGeom>
            <a:avLst/>
            <a:gdLst/>
            <a:ahLst/>
            <a:cxnLst/>
            <a:rect l="l" t="t" r="r" b="b"/>
            <a:pathLst>
              <a:path w="1076325" h="304800">
                <a:moveTo>
                  <a:pt x="1076324" y="304799"/>
                </a:moveTo>
                <a:lnTo>
                  <a:pt x="0" y="304799"/>
                </a:lnTo>
                <a:lnTo>
                  <a:pt x="0" y="39379"/>
                </a:lnTo>
                <a:lnTo>
                  <a:pt x="30718" y="9007"/>
                </a:lnTo>
                <a:lnTo>
                  <a:pt x="66675" y="0"/>
                </a:lnTo>
                <a:lnTo>
                  <a:pt x="1076324" y="0"/>
                </a:lnTo>
                <a:lnTo>
                  <a:pt x="1076324" y="3047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8099" y="1924049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1828799" y="304799"/>
                </a:moveTo>
                <a:lnTo>
                  <a:pt x="0" y="304799"/>
                </a:lnTo>
                <a:lnTo>
                  <a:pt x="0" y="0"/>
                </a:lnTo>
                <a:lnTo>
                  <a:pt x="1752600" y="0"/>
                </a:lnTo>
                <a:lnTo>
                  <a:pt x="1760106" y="362"/>
                </a:lnTo>
                <a:lnTo>
                  <a:pt x="1800916" y="17266"/>
                </a:lnTo>
                <a:lnTo>
                  <a:pt x="1825536" y="54113"/>
                </a:lnTo>
                <a:lnTo>
                  <a:pt x="1828799" y="3047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9699" y="554469"/>
            <a:ext cx="4789805" cy="711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9800"/>
              </a:lnSpc>
              <a:spcBef>
                <a:spcPts val="90"/>
              </a:spcBef>
            </a:pPr>
            <a:r>
              <a:rPr sz="2050" spc="-150" dirty="0">
                <a:solidFill>
                  <a:srgbClr val="2E5BB9"/>
                </a:solidFill>
              </a:rPr>
              <a:t>Selecting</a:t>
            </a:r>
            <a:r>
              <a:rPr sz="2050" spc="-50" dirty="0">
                <a:solidFill>
                  <a:srgbClr val="2E5BB9"/>
                </a:solidFill>
              </a:rPr>
              <a:t> </a:t>
            </a:r>
            <a:r>
              <a:rPr sz="2050" spc="-180" dirty="0">
                <a:solidFill>
                  <a:srgbClr val="2E5BB9"/>
                </a:solidFill>
              </a:rPr>
              <a:t>an</a:t>
            </a:r>
            <a:r>
              <a:rPr sz="2050" spc="-40" dirty="0">
                <a:solidFill>
                  <a:srgbClr val="2E5BB9"/>
                </a:solidFill>
              </a:rPr>
              <a:t> </a:t>
            </a:r>
            <a:r>
              <a:rPr sz="2050" spc="-155" dirty="0">
                <a:solidFill>
                  <a:srgbClr val="2E5BB9"/>
                </a:solidFill>
              </a:rPr>
              <a:t>Engineering</a:t>
            </a:r>
            <a:r>
              <a:rPr sz="2050" spc="-35" dirty="0">
                <a:solidFill>
                  <a:srgbClr val="2E5BB9"/>
                </a:solidFill>
              </a:rPr>
              <a:t> </a:t>
            </a:r>
            <a:r>
              <a:rPr sz="2050" spc="-150" dirty="0">
                <a:solidFill>
                  <a:srgbClr val="2E5BB9"/>
                </a:solidFill>
              </a:rPr>
              <a:t>Partner,</a:t>
            </a:r>
            <a:r>
              <a:rPr sz="2050" spc="-40" dirty="0">
                <a:solidFill>
                  <a:srgbClr val="2E5BB9"/>
                </a:solidFill>
              </a:rPr>
              <a:t> </a:t>
            </a:r>
            <a:r>
              <a:rPr sz="2050" spc="-165" dirty="0">
                <a:solidFill>
                  <a:srgbClr val="2E5BB9"/>
                </a:solidFill>
              </a:rPr>
              <a:t>Not</a:t>
            </a:r>
            <a:r>
              <a:rPr sz="2050" spc="-40" dirty="0">
                <a:solidFill>
                  <a:srgbClr val="2E5BB9"/>
                </a:solidFill>
              </a:rPr>
              <a:t> </a:t>
            </a:r>
            <a:r>
              <a:rPr sz="2050" spc="-50" dirty="0">
                <a:solidFill>
                  <a:srgbClr val="2E5BB9"/>
                </a:solidFill>
              </a:rPr>
              <a:t>a </a:t>
            </a:r>
            <a:r>
              <a:rPr sz="2050" spc="-185" dirty="0">
                <a:solidFill>
                  <a:srgbClr val="2E5BB9"/>
                </a:solidFill>
              </a:rPr>
              <a:t>Component</a:t>
            </a:r>
            <a:r>
              <a:rPr sz="2050" spc="-70" dirty="0">
                <a:solidFill>
                  <a:srgbClr val="2E5BB9"/>
                </a:solidFill>
              </a:rPr>
              <a:t> </a:t>
            </a:r>
            <a:r>
              <a:rPr sz="2050" spc="-10" dirty="0">
                <a:solidFill>
                  <a:srgbClr val="2E5BB9"/>
                </a:solidFill>
              </a:rPr>
              <a:t>Supplier</a:t>
            </a:r>
            <a:endParaRPr sz="2050"/>
          </a:p>
        </p:txBody>
      </p:sp>
      <p:sp>
        <p:nvSpPr>
          <p:cNvPr id="8" name="object 8"/>
          <p:cNvSpPr txBox="1"/>
          <p:nvPr/>
        </p:nvSpPr>
        <p:spPr>
          <a:xfrm>
            <a:off x="139699" y="1336497"/>
            <a:ext cx="530034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100"/>
              </a:spcBef>
            </a:pPr>
            <a:r>
              <a:rPr sz="1000" spc="-60" dirty="0">
                <a:latin typeface="Montserrat"/>
                <a:cs typeface="Montserrat"/>
              </a:rPr>
              <a:t>Successfully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implementing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validation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framework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requires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battery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provider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deep </a:t>
            </a:r>
            <a:r>
              <a:rPr sz="1000" spc="-60" dirty="0">
                <a:latin typeface="Montserrat"/>
                <a:cs typeface="Montserrat"/>
              </a:rPr>
              <a:t>engineering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expertise.</a:t>
            </a:r>
            <a:r>
              <a:rPr sz="1000" spc="-1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goal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is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to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find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partner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who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collaborates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on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de-</a:t>
            </a:r>
            <a:r>
              <a:rPr sz="1000" spc="-55" dirty="0">
                <a:latin typeface="Montserrat"/>
                <a:cs typeface="Montserrat"/>
              </a:rPr>
              <a:t>risking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the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power </a:t>
            </a:r>
            <a:r>
              <a:rPr sz="1000" spc="-60" dirty="0">
                <a:latin typeface="Montserrat"/>
                <a:cs typeface="Montserrat"/>
              </a:rPr>
              <a:t>system,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not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supplier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80" dirty="0">
                <a:latin typeface="Montserrat"/>
                <a:cs typeface="Montserrat"/>
              </a:rPr>
              <a:t>who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simply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ships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a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product.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612" y="1947792"/>
            <a:ext cx="723900" cy="21082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85" dirty="0">
                <a:solidFill>
                  <a:srgbClr val="FFFFFF"/>
                </a:solidFill>
                <a:latin typeface="Montserrat"/>
                <a:cs typeface="Montserrat"/>
              </a:rPr>
              <a:t>Capability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8249" y="1924049"/>
            <a:ext cx="2609850" cy="30480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381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300"/>
              </a:spcBef>
            </a:pPr>
            <a:r>
              <a:rPr sz="1200" b="1" spc="-95" dirty="0">
                <a:solidFill>
                  <a:srgbClr val="FFFFFF"/>
                </a:solidFill>
                <a:latin typeface="Montserrat"/>
                <a:cs typeface="Montserrat"/>
              </a:rPr>
              <a:t>Engineering</a:t>
            </a:r>
            <a:r>
              <a:rPr sz="1200" b="1" spc="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ontserrat"/>
                <a:cs typeface="Montserrat"/>
              </a:rPr>
              <a:t>Partner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5080" y="1947792"/>
            <a:ext cx="1473835" cy="21082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114" dirty="0">
                <a:solidFill>
                  <a:srgbClr val="FFFFFF"/>
                </a:solidFill>
                <a:latin typeface="Montserrat"/>
                <a:cs typeface="Montserrat"/>
              </a:rPr>
              <a:t>Component</a:t>
            </a:r>
            <a:r>
              <a:rPr sz="1200" b="1" spc="-2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200" b="1" spc="-75" dirty="0">
                <a:solidFill>
                  <a:srgbClr val="FFFFFF"/>
                </a:solidFill>
                <a:latin typeface="Montserrat"/>
                <a:cs typeface="Montserrat"/>
              </a:rPr>
              <a:t>Supplier</a:t>
            </a:r>
            <a:endParaRPr sz="1200">
              <a:latin typeface="Montserrat"/>
              <a:cs typeface="Montserra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52399" y="2219324"/>
          <a:ext cx="5514975" cy="2483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marL="61594" marR="288925">
                        <a:lnSpc>
                          <a:spcPct val="112500"/>
                        </a:lnSpc>
                        <a:spcBef>
                          <a:spcPts val="835"/>
                        </a:spcBef>
                      </a:pP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Engineering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Approach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54000">
                        <a:lnSpc>
                          <a:spcPct val="112500"/>
                        </a:lnSpc>
                        <a:spcBef>
                          <a:spcPts val="835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Collaborative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design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process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focused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on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application-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specific</a:t>
                      </a:r>
                      <a:r>
                        <a:rPr sz="1000" spc="9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optimization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477520" algn="just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70" dirty="0">
                          <a:latin typeface="Montserrat"/>
                          <a:cs typeface="Montserrat"/>
                        </a:rPr>
                        <a:t>Generic</a:t>
                      </a:r>
                      <a:r>
                        <a:rPr sz="1000" spc="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solutions</a:t>
                      </a:r>
                      <a:r>
                        <a:rPr sz="1000" spc="3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with</a:t>
                      </a:r>
                      <a:r>
                        <a:rPr sz="100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limited</a:t>
                      </a:r>
                      <a:r>
                        <a:rPr sz="1000" spc="4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customization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options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61594" marR="457834">
                        <a:lnSpc>
                          <a:spcPct val="112500"/>
                        </a:lnSpc>
                        <a:spcBef>
                          <a:spcPts val="835"/>
                        </a:spcBef>
                      </a:pPr>
                      <a:r>
                        <a:rPr sz="1000" b="0" spc="-70" dirty="0">
                          <a:latin typeface="Montserrat Medium"/>
                          <a:cs typeface="Montserrat Medium"/>
                        </a:rPr>
                        <a:t>Technical 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Support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92075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In-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house</a:t>
                      </a:r>
                      <a:r>
                        <a:rPr sz="1000" spc="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electrical,</a:t>
                      </a:r>
                      <a:r>
                        <a:rPr sz="1000" spc="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mechanical,</a:t>
                      </a:r>
                      <a:r>
                        <a:rPr sz="1000" spc="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and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firmware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engineers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work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directly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with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your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team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47015">
                        <a:lnSpc>
                          <a:spcPct val="112500"/>
                        </a:lnSpc>
                        <a:spcBef>
                          <a:spcPts val="835"/>
                        </a:spcBef>
                      </a:pPr>
                      <a:r>
                        <a:rPr sz="1000" spc="-55" dirty="0">
                          <a:latin typeface="Montserrat"/>
                          <a:cs typeface="Montserrat"/>
                        </a:rPr>
                        <a:t>Basic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support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with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limited technical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depth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marL="61594" marR="332105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Testing </a:t>
                      </a:r>
                      <a:r>
                        <a:rPr sz="1000" b="0" spc="-60" dirty="0">
                          <a:latin typeface="Montserrat Medium"/>
                          <a:cs typeface="Montserrat Medium"/>
                        </a:rPr>
                        <a:t>Capabilities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288290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70" dirty="0">
                          <a:latin typeface="Montserrat"/>
                          <a:cs typeface="Montserrat"/>
                        </a:rPr>
                        <a:t>Comprehensive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in-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house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testing</a:t>
                      </a:r>
                      <a:r>
                        <a:rPr sz="100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lab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45" dirty="0">
                          <a:latin typeface="Montserrat"/>
                          <a:cs typeface="Montserrat"/>
                        </a:rPr>
                        <a:t>for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load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simulation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cycle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45" dirty="0">
                          <a:latin typeface="Montserrat"/>
                          <a:cs typeface="Montserrat"/>
                        </a:rPr>
                        <a:t>life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testing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299085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Limited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to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standard</a:t>
                      </a:r>
                      <a:r>
                        <a:rPr sz="1000" spc="-1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45" dirty="0">
                          <a:latin typeface="Montserrat"/>
                          <a:cs typeface="Montserrat"/>
                        </a:rPr>
                        <a:t>tests; relies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on</a:t>
                      </a:r>
                      <a:r>
                        <a:rPr sz="1000" spc="-2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third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parties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Certification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715645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Extensive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experience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managing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 certification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(UN38.3,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UL,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IEC)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193675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70" dirty="0">
                          <a:latin typeface="Montserrat"/>
                          <a:cs typeface="Montserrat"/>
                        </a:rPr>
                        <a:t>Customer</a:t>
                      </a:r>
                      <a:r>
                        <a:rPr sz="1000" spc="-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typically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responsible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for</a:t>
                      </a:r>
                      <a:r>
                        <a:rPr sz="1000" spc="1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certification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000" b="0" spc="-65" dirty="0">
                          <a:latin typeface="Montserrat Medium"/>
                          <a:cs typeface="Montserrat Medium"/>
                        </a:rPr>
                        <a:t>Supply</a:t>
                      </a:r>
                      <a:r>
                        <a:rPr sz="1000" b="0" spc="-10" dirty="0">
                          <a:latin typeface="Montserrat Medium"/>
                          <a:cs typeface="Montserrat Medium"/>
                        </a:rPr>
                        <a:t> Chain</a:t>
                      </a:r>
                      <a:endParaRPr sz="1000">
                        <a:latin typeface="Montserrat Medium"/>
                        <a:cs typeface="Montserrat Medium"/>
                      </a:endParaRPr>
                    </a:p>
                  </a:txBody>
                  <a:tcPr marL="0" marR="0" marT="125095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140970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Full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0" dirty="0">
                          <a:latin typeface="Montserrat"/>
                          <a:cs typeface="Montserrat"/>
                        </a:rPr>
                        <a:t>supply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chain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visibility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and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0" dirty="0">
                          <a:latin typeface="Montserrat"/>
                          <a:cs typeface="Montserrat"/>
                        </a:rPr>
                        <a:t>component</a:t>
                      </a:r>
                      <a:r>
                        <a:rPr sz="1000" spc="-55" dirty="0">
                          <a:latin typeface="Montserrat"/>
                          <a:cs typeface="Montserrat"/>
                        </a:rPr>
                        <a:t> lifecycle</a:t>
                      </a:r>
                      <a:r>
                        <a:rPr sz="1000" spc="2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management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 marR="367030">
                        <a:lnSpc>
                          <a:spcPct val="112500"/>
                        </a:lnSpc>
                        <a:spcBef>
                          <a:spcPts val="160"/>
                        </a:spcBef>
                      </a:pPr>
                      <a:r>
                        <a:rPr sz="1000" spc="-60" dirty="0">
                          <a:latin typeface="Montserrat"/>
                          <a:cs typeface="Montserrat"/>
                        </a:rPr>
                        <a:t>Limited</a:t>
                      </a:r>
                      <a:r>
                        <a:rPr sz="10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50" dirty="0">
                          <a:latin typeface="Montserrat"/>
                          <a:cs typeface="Montserrat"/>
                        </a:rPr>
                        <a:t>visibility</a:t>
                      </a:r>
                      <a:r>
                        <a:rPr sz="1000" spc="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75" dirty="0">
                          <a:latin typeface="Montserrat"/>
                          <a:cs typeface="Montserrat"/>
                        </a:rPr>
                        <a:t>beyond</a:t>
                      </a:r>
                      <a:r>
                        <a:rPr sz="1000" spc="500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65" dirty="0">
                          <a:latin typeface="Montserrat"/>
                          <a:cs typeface="Montserrat"/>
                        </a:rPr>
                        <a:t>immediate</a:t>
                      </a:r>
                      <a:r>
                        <a:rPr sz="1000" spc="-5" dirty="0">
                          <a:latin typeface="Montserrat"/>
                          <a:cs typeface="Montserrat"/>
                        </a:rPr>
                        <a:t> </a:t>
                      </a:r>
                      <a:r>
                        <a:rPr sz="1000" spc="-10" dirty="0">
                          <a:latin typeface="Montserrat"/>
                          <a:cs typeface="Montserrat"/>
                        </a:rPr>
                        <a:t>inventory</a:t>
                      </a:r>
                      <a:endParaRPr sz="1000">
                        <a:latin typeface="Montserrat"/>
                        <a:cs typeface="Montserrat"/>
                      </a:endParaRPr>
                    </a:p>
                  </a:txBody>
                  <a:tcPr marL="0" marR="0" marT="20320" marB="0">
                    <a:lnL w="9525">
                      <a:solidFill>
                        <a:srgbClr val="E2E7F0"/>
                      </a:solidFill>
                      <a:prstDash val="solid"/>
                    </a:lnL>
                    <a:lnR w="9525">
                      <a:solidFill>
                        <a:srgbClr val="E2E7F0"/>
                      </a:solidFill>
                      <a:prstDash val="solid"/>
                    </a:lnR>
                    <a:lnT w="9525">
                      <a:solidFill>
                        <a:srgbClr val="E2E7F0"/>
                      </a:solidFill>
                      <a:prstDash val="solid"/>
                    </a:lnT>
                    <a:lnB w="9525">
                      <a:solidFill>
                        <a:srgbClr val="E2E7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39699" y="4802327"/>
            <a:ext cx="429323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20" dirty="0">
                <a:solidFill>
                  <a:srgbClr val="FF7E00"/>
                </a:solidFill>
                <a:latin typeface="Montserrat SemiBold"/>
                <a:cs typeface="Montserrat SemiBold"/>
              </a:rPr>
              <a:t>Key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85" dirty="0">
                <a:solidFill>
                  <a:srgbClr val="FF7E00"/>
                </a:solidFill>
                <a:latin typeface="Montserrat SemiBold"/>
                <a:cs typeface="Montserrat SemiBold"/>
              </a:rPr>
              <a:t>Capabilities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85" dirty="0">
                <a:solidFill>
                  <a:srgbClr val="FF7E00"/>
                </a:solidFill>
                <a:latin typeface="Montserrat SemiBold"/>
                <a:cs typeface="Montserrat SemiBold"/>
              </a:rPr>
              <a:t>of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an</a:t>
            </a:r>
            <a:r>
              <a:rPr sz="15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90" dirty="0">
                <a:solidFill>
                  <a:srgbClr val="FF7E00"/>
                </a:solidFill>
                <a:latin typeface="Montserrat SemiBold"/>
                <a:cs typeface="Montserrat SemiBold"/>
              </a:rPr>
              <a:t>Ideal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Engineering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 dirty="0">
                <a:solidFill>
                  <a:srgbClr val="FF7E00"/>
                </a:solidFill>
                <a:latin typeface="Montserrat SemiBold"/>
                <a:cs typeface="Montserrat SemiBold"/>
              </a:rPr>
              <a:t>Partner:</a:t>
            </a:r>
            <a:endParaRPr sz="150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399" y="5133974"/>
            <a:ext cx="1790700" cy="1162050"/>
          </a:xfrm>
          <a:custGeom>
            <a:avLst/>
            <a:gdLst/>
            <a:ahLst/>
            <a:cxnLst/>
            <a:rect l="l" t="t" r="r" b="b"/>
            <a:pathLst>
              <a:path w="1790700" h="1162050">
                <a:moveTo>
                  <a:pt x="1719503" y="1162049"/>
                </a:moveTo>
                <a:lnTo>
                  <a:pt x="71196" y="1162049"/>
                </a:lnTo>
                <a:lnTo>
                  <a:pt x="66241" y="1161561"/>
                </a:lnTo>
                <a:lnTo>
                  <a:pt x="29705" y="1146427"/>
                </a:lnTo>
                <a:lnTo>
                  <a:pt x="3885" y="1110387"/>
                </a:lnTo>
                <a:lnTo>
                  <a:pt x="0" y="1090853"/>
                </a:lnTo>
                <a:lnTo>
                  <a:pt x="0" y="1085849"/>
                </a:lnTo>
                <a:lnTo>
                  <a:pt x="0" y="71196"/>
                </a:lnTo>
                <a:lnTo>
                  <a:pt x="15621" y="29705"/>
                </a:lnTo>
                <a:lnTo>
                  <a:pt x="51662" y="3885"/>
                </a:lnTo>
                <a:lnTo>
                  <a:pt x="71196" y="0"/>
                </a:lnTo>
                <a:lnTo>
                  <a:pt x="1719503" y="0"/>
                </a:lnTo>
                <a:lnTo>
                  <a:pt x="1760994" y="15621"/>
                </a:lnTo>
                <a:lnTo>
                  <a:pt x="1786813" y="51661"/>
                </a:lnTo>
                <a:lnTo>
                  <a:pt x="1790699" y="71196"/>
                </a:lnTo>
                <a:lnTo>
                  <a:pt x="1790699" y="1090853"/>
                </a:lnTo>
                <a:lnTo>
                  <a:pt x="1775077" y="1132343"/>
                </a:lnTo>
                <a:lnTo>
                  <a:pt x="1739037" y="1158162"/>
                </a:lnTo>
                <a:lnTo>
                  <a:pt x="1724458" y="1161561"/>
                </a:lnTo>
                <a:lnTo>
                  <a:pt x="1719503" y="1162049"/>
                </a:lnTo>
                <a:close/>
              </a:path>
            </a:pathLst>
          </a:custGeom>
          <a:solidFill>
            <a:srgbClr val="F9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900" y="5171136"/>
            <a:ext cx="1515110" cy="1058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9400"/>
              </a:lnSpc>
              <a:spcBef>
                <a:spcPts val="95"/>
              </a:spcBef>
            </a:pPr>
            <a:r>
              <a:rPr sz="1200" b="1" spc="-85" dirty="0">
                <a:solidFill>
                  <a:srgbClr val="2E5BB9"/>
                </a:solidFill>
                <a:latin typeface="Montserrat"/>
                <a:cs typeface="Montserrat"/>
              </a:rPr>
              <a:t>Vertically</a:t>
            </a:r>
            <a:r>
              <a:rPr sz="120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00" dirty="0">
                <a:solidFill>
                  <a:srgbClr val="2E5BB9"/>
                </a:solidFill>
                <a:latin typeface="Montserrat"/>
                <a:cs typeface="Montserrat"/>
              </a:rPr>
              <a:t>Integrated </a:t>
            </a:r>
            <a:r>
              <a:rPr sz="1200" b="1" spc="-10" dirty="0">
                <a:solidFill>
                  <a:srgbClr val="2E5BB9"/>
                </a:solidFill>
                <a:latin typeface="Montserrat"/>
                <a:cs typeface="Montserrat"/>
              </a:rPr>
              <a:t>Expertise</a:t>
            </a:r>
            <a:endParaRPr sz="1200">
              <a:latin typeface="Montserrat"/>
              <a:cs typeface="Montserrat"/>
            </a:endParaRPr>
          </a:p>
          <a:p>
            <a:pPr marL="12700" marR="5080">
              <a:lnSpc>
                <a:spcPct val="97900"/>
              </a:lnSpc>
              <a:spcBef>
                <a:spcPts val="285"/>
              </a:spcBef>
            </a:pPr>
            <a:r>
              <a:rPr sz="1000" spc="-60" dirty="0">
                <a:latin typeface="Montserrat"/>
                <a:cs typeface="Montserrat"/>
              </a:rPr>
              <a:t>In-</a:t>
            </a:r>
            <a:r>
              <a:rPr sz="1000" spc="-70" dirty="0">
                <a:latin typeface="Montserrat"/>
                <a:cs typeface="Montserrat"/>
              </a:rPr>
              <a:t>house</a:t>
            </a:r>
            <a:r>
              <a:rPr sz="1000" spc="3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electrical, </a:t>
            </a:r>
            <a:r>
              <a:rPr sz="1000" spc="-60" dirty="0">
                <a:latin typeface="Montserrat"/>
                <a:cs typeface="Montserrat"/>
              </a:rPr>
              <a:t>mechanical,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and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firmware</a:t>
            </a:r>
            <a:r>
              <a:rPr sz="1000" spc="-60" dirty="0">
                <a:latin typeface="Montserrat"/>
                <a:cs typeface="Montserrat"/>
              </a:rPr>
              <a:t> engineers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for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application- </a:t>
            </a:r>
            <a:r>
              <a:rPr sz="1000" spc="-55" dirty="0">
                <a:latin typeface="Montserrat"/>
                <a:cs typeface="Montserrat"/>
              </a:rPr>
              <a:t>specific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design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19299" y="5133974"/>
            <a:ext cx="1790700" cy="1162050"/>
          </a:xfrm>
          <a:custGeom>
            <a:avLst/>
            <a:gdLst/>
            <a:ahLst/>
            <a:cxnLst/>
            <a:rect l="l" t="t" r="r" b="b"/>
            <a:pathLst>
              <a:path w="1790700" h="1162050">
                <a:moveTo>
                  <a:pt x="1719503" y="1162049"/>
                </a:moveTo>
                <a:lnTo>
                  <a:pt x="71196" y="1162049"/>
                </a:lnTo>
                <a:lnTo>
                  <a:pt x="66241" y="1161561"/>
                </a:lnTo>
                <a:lnTo>
                  <a:pt x="29705" y="1146427"/>
                </a:lnTo>
                <a:lnTo>
                  <a:pt x="3885" y="1110387"/>
                </a:lnTo>
                <a:lnTo>
                  <a:pt x="0" y="1090853"/>
                </a:lnTo>
                <a:lnTo>
                  <a:pt x="0" y="108584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1719503" y="0"/>
                </a:lnTo>
                <a:lnTo>
                  <a:pt x="1760994" y="15621"/>
                </a:lnTo>
                <a:lnTo>
                  <a:pt x="1786813" y="51661"/>
                </a:lnTo>
                <a:lnTo>
                  <a:pt x="1790699" y="71196"/>
                </a:lnTo>
                <a:lnTo>
                  <a:pt x="1790699" y="1090853"/>
                </a:lnTo>
                <a:lnTo>
                  <a:pt x="1775077" y="1132343"/>
                </a:lnTo>
                <a:lnTo>
                  <a:pt x="1739037" y="1158162"/>
                </a:lnTo>
                <a:lnTo>
                  <a:pt x="1724458" y="1161561"/>
                </a:lnTo>
                <a:lnTo>
                  <a:pt x="1719503" y="1162049"/>
                </a:lnTo>
                <a:close/>
              </a:path>
            </a:pathLst>
          </a:custGeom>
          <a:solidFill>
            <a:srgbClr val="F9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82800" y="5145274"/>
            <a:ext cx="1652270" cy="7315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b="1" spc="-100" dirty="0">
                <a:solidFill>
                  <a:srgbClr val="2E5BB9"/>
                </a:solidFill>
                <a:latin typeface="Montserrat"/>
                <a:cs typeface="Montserrat"/>
              </a:rPr>
              <a:t>Testing</a:t>
            </a:r>
            <a:r>
              <a:rPr sz="120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20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1200" b="1" spc="-30" dirty="0">
                <a:solidFill>
                  <a:srgbClr val="2E5BB9"/>
                </a:solidFill>
                <a:latin typeface="Montserrat"/>
                <a:cs typeface="Montserrat"/>
              </a:rPr>
              <a:t> Certification</a:t>
            </a:r>
            <a:endParaRPr sz="1200">
              <a:latin typeface="Montserrat"/>
              <a:cs typeface="Montserrat"/>
            </a:endParaRPr>
          </a:p>
          <a:p>
            <a:pPr marL="12700" marR="5080">
              <a:lnSpc>
                <a:spcPct val="96900"/>
              </a:lnSpc>
              <a:spcBef>
                <a:spcPts val="295"/>
              </a:spcBef>
            </a:pPr>
            <a:r>
              <a:rPr sz="1000" spc="-60" dirty="0">
                <a:latin typeface="Montserrat"/>
                <a:cs typeface="Montserrat"/>
              </a:rPr>
              <a:t>In-</a:t>
            </a:r>
            <a:r>
              <a:rPr sz="1000" spc="-70" dirty="0">
                <a:latin typeface="Montserrat"/>
                <a:cs typeface="Montserrat"/>
              </a:rPr>
              <a:t>house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testing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lab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and </a:t>
            </a:r>
            <a:r>
              <a:rPr sz="1000" spc="-60" dirty="0">
                <a:latin typeface="Montserrat"/>
                <a:cs typeface="Montserrat"/>
              </a:rPr>
              <a:t>experience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with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certification </a:t>
            </a:r>
            <a:r>
              <a:rPr sz="1000" spc="-60" dirty="0">
                <a:latin typeface="Montserrat"/>
                <a:cs typeface="Montserrat"/>
              </a:rPr>
              <a:t>processes</a:t>
            </a:r>
            <a:r>
              <a:rPr sz="1000" spc="-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(UN38.3,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UL,</a:t>
            </a:r>
            <a:r>
              <a:rPr sz="1000" spc="-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IEC)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86199" y="5133974"/>
            <a:ext cx="1790700" cy="1162050"/>
          </a:xfrm>
          <a:custGeom>
            <a:avLst/>
            <a:gdLst/>
            <a:ahLst/>
            <a:cxnLst/>
            <a:rect l="l" t="t" r="r" b="b"/>
            <a:pathLst>
              <a:path w="1790700" h="1162050">
                <a:moveTo>
                  <a:pt x="1719503" y="1162049"/>
                </a:moveTo>
                <a:lnTo>
                  <a:pt x="71196" y="1162049"/>
                </a:lnTo>
                <a:lnTo>
                  <a:pt x="66241" y="1161561"/>
                </a:lnTo>
                <a:lnTo>
                  <a:pt x="29705" y="1146427"/>
                </a:lnTo>
                <a:lnTo>
                  <a:pt x="3885" y="1110387"/>
                </a:lnTo>
                <a:lnTo>
                  <a:pt x="0" y="1090853"/>
                </a:lnTo>
                <a:lnTo>
                  <a:pt x="0" y="108584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1719503" y="0"/>
                </a:lnTo>
                <a:lnTo>
                  <a:pt x="1760994" y="15621"/>
                </a:lnTo>
                <a:lnTo>
                  <a:pt x="1786813" y="51661"/>
                </a:lnTo>
                <a:lnTo>
                  <a:pt x="1790699" y="71196"/>
                </a:lnTo>
                <a:lnTo>
                  <a:pt x="1790699" y="1090853"/>
                </a:lnTo>
                <a:lnTo>
                  <a:pt x="1775078" y="1132343"/>
                </a:lnTo>
                <a:lnTo>
                  <a:pt x="1739037" y="1158162"/>
                </a:lnTo>
                <a:lnTo>
                  <a:pt x="1724458" y="1161561"/>
                </a:lnTo>
                <a:lnTo>
                  <a:pt x="1719503" y="1162049"/>
                </a:lnTo>
                <a:close/>
              </a:path>
            </a:pathLst>
          </a:custGeom>
          <a:solidFill>
            <a:srgbClr val="F9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49700" y="5145274"/>
            <a:ext cx="1621155" cy="88391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b="1" spc="-90" dirty="0">
                <a:solidFill>
                  <a:srgbClr val="2E5BB9"/>
                </a:solidFill>
                <a:latin typeface="Montserrat"/>
                <a:cs typeface="Montserrat"/>
              </a:rPr>
              <a:t>Quality</a:t>
            </a:r>
            <a:r>
              <a:rPr sz="120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120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120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95" dirty="0">
                <a:solidFill>
                  <a:srgbClr val="2E5BB9"/>
                </a:solidFill>
                <a:latin typeface="Montserrat"/>
                <a:cs typeface="Montserrat"/>
              </a:rPr>
              <a:t>Supply</a:t>
            </a:r>
            <a:r>
              <a:rPr sz="120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200" b="1" spc="-70" dirty="0">
                <a:solidFill>
                  <a:srgbClr val="2E5BB9"/>
                </a:solidFill>
                <a:latin typeface="Montserrat"/>
                <a:cs typeface="Montserrat"/>
              </a:rPr>
              <a:t>Chain</a:t>
            </a:r>
            <a:endParaRPr sz="1200">
              <a:latin typeface="Montserrat"/>
              <a:cs typeface="Montserrat"/>
            </a:endParaRPr>
          </a:p>
          <a:p>
            <a:pPr marL="12700" marR="49530">
              <a:lnSpc>
                <a:spcPct val="97900"/>
              </a:lnSpc>
              <a:spcBef>
                <a:spcPts val="285"/>
              </a:spcBef>
            </a:pPr>
            <a:r>
              <a:rPr sz="1000" spc="-70" dirty="0">
                <a:latin typeface="Montserrat"/>
                <a:cs typeface="Montserrat"/>
              </a:rPr>
              <a:t>ISO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9001-</a:t>
            </a:r>
            <a:r>
              <a:rPr sz="1000" spc="-50" dirty="0">
                <a:latin typeface="Montserrat"/>
                <a:cs typeface="Montserrat"/>
              </a:rPr>
              <a:t>certified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20" dirty="0">
                <a:latin typeface="Montserrat"/>
                <a:cs typeface="Montserrat"/>
              </a:rPr>
              <a:t>with </a:t>
            </a:r>
            <a:r>
              <a:rPr sz="1000" spc="-60" dirty="0">
                <a:latin typeface="Montserrat"/>
                <a:cs typeface="Montserrat"/>
              </a:rPr>
              <a:t>supply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70" dirty="0">
                <a:latin typeface="Montserrat"/>
                <a:cs typeface="Montserrat"/>
              </a:rPr>
              <a:t>chain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75" dirty="0">
                <a:latin typeface="Montserrat"/>
                <a:cs typeface="Montserrat"/>
              </a:rPr>
              <a:t>management</a:t>
            </a:r>
            <a:r>
              <a:rPr sz="1000" spc="50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from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cell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sourcing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25" dirty="0">
                <a:latin typeface="Montserrat"/>
                <a:cs typeface="Montserrat"/>
              </a:rPr>
              <a:t>to </a:t>
            </a:r>
            <a:r>
              <a:rPr sz="1000" spc="-10" dirty="0">
                <a:latin typeface="Montserrat"/>
                <a:cs typeface="Montserrat"/>
              </a:rPr>
              <a:t>lifecycle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22" name="object 22"/>
            <p:cNvSpPr/>
            <p:nvPr/>
          </p:nvSpPr>
          <p:spPr>
            <a:xfrm>
              <a:off x="5714999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5457825" y="7317581"/>
            <a:ext cx="20002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F6408836-AEA6-664B-99C3-7E752673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3" y="108058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1E62467-FCE5-6244-BED8-E5883544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4642"/>
            <a:ext cx="5720985" cy="105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9">
            <a:extLst>
              <a:ext uri="{FF2B5EF4-FFF2-40B4-BE49-F238E27FC236}">
                <a16:creationId xmlns:a16="http://schemas.microsoft.com/office/drawing/2014/main" id="{D27D746D-B43E-5145-BA0E-19500F3C349B}"/>
              </a:ext>
            </a:extLst>
          </p:cNvPr>
          <p:cNvSpPr txBox="1"/>
          <p:nvPr/>
        </p:nvSpPr>
        <p:spPr>
          <a:xfrm>
            <a:off x="4325255" y="7219127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54469"/>
            <a:ext cx="5318760" cy="1383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46050">
              <a:lnSpc>
                <a:spcPct val="109800"/>
              </a:lnSpc>
              <a:spcBef>
                <a:spcPts val="90"/>
              </a:spcBef>
            </a:pPr>
            <a:r>
              <a:rPr sz="2050" b="1" spc="-180" dirty="0">
                <a:solidFill>
                  <a:srgbClr val="2E5BB9"/>
                </a:solidFill>
                <a:latin typeface="Montserrat"/>
                <a:cs typeface="Montserrat"/>
              </a:rPr>
              <a:t>Case</a:t>
            </a:r>
            <a:r>
              <a:rPr sz="205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55" dirty="0">
                <a:solidFill>
                  <a:srgbClr val="2E5BB9"/>
                </a:solidFill>
                <a:latin typeface="Montserrat"/>
                <a:cs typeface="Montserrat"/>
              </a:rPr>
              <a:t>Study: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50" dirty="0">
                <a:solidFill>
                  <a:srgbClr val="2E5BB9"/>
                </a:solidFill>
                <a:latin typeface="Montserrat"/>
                <a:cs typeface="Montserrat"/>
              </a:rPr>
              <a:t>Hospital</a:t>
            </a:r>
            <a:r>
              <a:rPr sz="20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35" dirty="0">
                <a:solidFill>
                  <a:srgbClr val="2E5BB9"/>
                </a:solidFill>
                <a:latin typeface="Montserrat"/>
                <a:cs typeface="Montserrat"/>
              </a:rPr>
              <a:t>Logistics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20" dirty="0">
                <a:solidFill>
                  <a:srgbClr val="2E5BB9"/>
                </a:solidFill>
                <a:latin typeface="Montserrat"/>
                <a:cs typeface="Montserrat"/>
              </a:rPr>
              <a:t>AMR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25" dirty="0">
                <a:solidFill>
                  <a:srgbClr val="2E5BB9"/>
                </a:solidFill>
                <a:latin typeface="Montserrat"/>
                <a:cs typeface="Montserrat"/>
              </a:rPr>
              <a:t>Battery </a:t>
            </a:r>
            <a:r>
              <a:rPr sz="2050" b="1" spc="-25" dirty="0">
                <a:solidFill>
                  <a:srgbClr val="2E5BB9"/>
                </a:solidFill>
                <a:latin typeface="Montserrat"/>
                <a:cs typeface="Montserrat"/>
              </a:rPr>
              <a:t>Solution</a:t>
            </a:r>
            <a:endParaRPr sz="2050">
              <a:latin typeface="Montserrat"/>
              <a:cs typeface="Montserrat"/>
            </a:endParaRPr>
          </a:p>
          <a:p>
            <a:pPr marL="12700" marR="5080">
              <a:lnSpc>
                <a:spcPct val="106000"/>
              </a:lnSpc>
              <a:spcBef>
                <a:spcPts val="910"/>
              </a:spcBef>
            </a:pPr>
            <a:r>
              <a:rPr sz="1150" b="1" spc="-60" dirty="0">
                <a:solidFill>
                  <a:srgbClr val="FF7E00"/>
                </a:solidFill>
                <a:latin typeface="Montserrat SemiBold"/>
                <a:cs typeface="Montserrat SemiBold"/>
              </a:rPr>
              <a:t>Challenge:</a:t>
            </a:r>
            <a:r>
              <a:rPr sz="11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leading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developer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hospital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logistics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AMRs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faced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reliability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issues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power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systems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24/7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environments,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experiencing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inconsistent </a:t>
            </a:r>
            <a:r>
              <a:rPr sz="1150" spc="-70" dirty="0">
                <a:latin typeface="Montserrat"/>
                <a:cs typeface="Montserrat"/>
              </a:rPr>
              <a:t>performance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premature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degradation.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3449777"/>
            <a:ext cx="1988185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Customized</a:t>
            </a:r>
            <a:r>
              <a:rPr sz="15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Solutions: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3809999"/>
            <a:ext cx="228600" cy="228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0285" y="3796378"/>
            <a:ext cx="857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1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750" y="3778888"/>
            <a:ext cx="4604385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0" dirty="0">
                <a:latin typeface="Montserrat SemiBold"/>
                <a:cs typeface="Montserrat SemiBold"/>
              </a:rPr>
              <a:t>Optimized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90" dirty="0">
                <a:latin typeface="Montserrat SemiBold"/>
                <a:cs typeface="Montserrat SemiBold"/>
              </a:rPr>
              <a:t>Cell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85" dirty="0">
                <a:latin typeface="Montserrat SemiBold"/>
                <a:cs typeface="Montserrat SemiBold"/>
              </a:rPr>
              <a:t>Selection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120" dirty="0">
                <a:latin typeface="Montserrat SemiBold"/>
                <a:cs typeface="Montserrat SemiBold"/>
              </a:rPr>
              <a:t>&amp;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10" dirty="0">
                <a:latin typeface="Montserrat SemiBold"/>
                <a:cs typeface="Montserrat SemiBold"/>
              </a:rPr>
              <a:t>Matching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50" spc="-70" dirty="0">
                <a:latin typeface="Montserrat"/>
                <a:cs typeface="Montserrat"/>
              </a:rPr>
              <a:t>High-</a:t>
            </a:r>
            <a:r>
              <a:rPr sz="1150" spc="-85" dirty="0">
                <a:latin typeface="Montserrat"/>
                <a:cs typeface="Montserrat"/>
              </a:rPr>
              <a:t>power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28650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cells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proprietary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matching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protocol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ensuring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65" dirty="0">
                <a:latin typeface="Montserrat"/>
                <a:cs typeface="Montserrat"/>
              </a:rPr>
              <a:t>consistent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performance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4429124"/>
            <a:ext cx="228600" cy="228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5105" y="4415502"/>
            <a:ext cx="1155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2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750" y="4398013"/>
            <a:ext cx="4358005" cy="57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95" dirty="0">
                <a:latin typeface="Montserrat SemiBold"/>
                <a:cs typeface="Montserrat SemiBold"/>
              </a:rPr>
              <a:t>Application-</a:t>
            </a:r>
            <a:r>
              <a:rPr sz="1200" b="1" spc="-85" dirty="0">
                <a:latin typeface="Montserrat SemiBold"/>
                <a:cs typeface="Montserrat SemiBold"/>
              </a:rPr>
              <a:t>Specific</a:t>
            </a:r>
            <a:r>
              <a:rPr sz="1200" b="1" spc="110" dirty="0">
                <a:latin typeface="Montserrat SemiBold"/>
                <a:cs typeface="Montserrat SemiBold"/>
              </a:rPr>
              <a:t> </a:t>
            </a:r>
            <a:r>
              <a:rPr sz="1200" b="1" spc="-10" dirty="0">
                <a:latin typeface="Montserrat SemiBold"/>
                <a:cs typeface="Montserrat SemiBold"/>
              </a:rPr>
              <a:t>Design</a:t>
            </a:r>
            <a:endParaRPr sz="120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50" spc="-70" dirty="0">
                <a:latin typeface="Montserrat"/>
                <a:cs typeface="Montserrat"/>
              </a:rPr>
              <a:t>Impact-</a:t>
            </a:r>
            <a:r>
              <a:rPr sz="1150" spc="-60" dirty="0">
                <a:latin typeface="Montserrat"/>
                <a:cs typeface="Montserrat"/>
              </a:rPr>
              <a:t>resistant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shell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gold-</a:t>
            </a:r>
            <a:r>
              <a:rPr sz="1150" spc="-70" dirty="0">
                <a:latin typeface="Montserrat"/>
                <a:cs typeface="Montserrat"/>
              </a:rPr>
              <a:t>plated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contacts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busy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hospital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10" dirty="0">
                <a:latin typeface="Montserrat"/>
                <a:cs typeface="Montserrat"/>
              </a:rPr>
              <a:t>environments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5038724"/>
            <a:ext cx="228600" cy="2285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4956" y="5025102"/>
            <a:ext cx="11620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3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750" y="4994185"/>
            <a:ext cx="4632325" cy="6013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200" b="1" spc="-95" dirty="0">
                <a:latin typeface="Montserrat SemiBold"/>
                <a:cs typeface="Montserrat SemiBold"/>
              </a:rPr>
              <a:t>Operational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105" dirty="0">
                <a:latin typeface="Montserrat SemiBold"/>
                <a:cs typeface="Montserrat SemiBold"/>
              </a:rPr>
              <a:t>Uptime</a:t>
            </a:r>
            <a:r>
              <a:rPr sz="1200" b="1" spc="-20" dirty="0">
                <a:latin typeface="Montserrat SemiBold"/>
                <a:cs typeface="Montserrat SemiBold"/>
              </a:rPr>
              <a:t> Focus</a:t>
            </a:r>
            <a:endParaRPr sz="1200">
              <a:latin typeface="Montserrat SemiBold"/>
              <a:cs typeface="Montserrat Semi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150" spc="-70" dirty="0">
                <a:latin typeface="Montserrat"/>
                <a:cs typeface="Montserrat"/>
              </a:rPr>
              <a:t>Quick-</a:t>
            </a:r>
            <a:r>
              <a:rPr sz="1150" spc="-85" dirty="0">
                <a:latin typeface="Montserrat"/>
                <a:cs typeface="Montserrat"/>
              </a:rPr>
              <a:t>swap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mechanism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allowing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AMRs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return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service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in </a:t>
            </a:r>
            <a:r>
              <a:rPr sz="1150" spc="-10" dirty="0">
                <a:latin typeface="Montserrat"/>
                <a:cs typeface="Montserrat"/>
              </a:rPr>
              <a:t>seconds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900" y="5650052"/>
            <a:ext cx="178181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Measurable</a:t>
            </a:r>
            <a:r>
              <a:rPr sz="150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Results:</a:t>
            </a:r>
            <a:endParaRPr sz="1500">
              <a:latin typeface="Montserrat SemiBold"/>
              <a:cs typeface="Montserrat SemiBol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8599" y="6010274"/>
            <a:ext cx="1743075" cy="714375"/>
            <a:chOff x="228599" y="6010274"/>
            <a:chExt cx="1743075" cy="714375"/>
          </a:xfrm>
        </p:grpSpPr>
        <p:sp>
          <p:nvSpPr>
            <p:cNvPr id="16" name="object 16"/>
            <p:cNvSpPr/>
            <p:nvPr/>
          </p:nvSpPr>
          <p:spPr>
            <a:xfrm>
              <a:off x="228599" y="6010274"/>
              <a:ext cx="1743075" cy="714375"/>
            </a:xfrm>
            <a:custGeom>
              <a:avLst/>
              <a:gdLst/>
              <a:ahLst/>
              <a:cxnLst/>
              <a:rect l="l" t="t" r="r" b="b"/>
              <a:pathLst>
                <a:path w="1743075" h="714375">
                  <a:moveTo>
                    <a:pt x="1743074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1743074" y="0"/>
                  </a:lnTo>
                  <a:lnTo>
                    <a:pt x="1743074" y="71437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599" y="6010274"/>
              <a:ext cx="28575" cy="714375"/>
            </a:xfrm>
            <a:custGeom>
              <a:avLst/>
              <a:gdLst/>
              <a:ahLst/>
              <a:cxnLst/>
              <a:rect l="l" t="t" r="r" b="b"/>
              <a:pathLst>
                <a:path w="28575" h="714375">
                  <a:moveTo>
                    <a:pt x="28574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714374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7174" y="6026488"/>
            <a:ext cx="1714500" cy="6356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295"/>
              </a:spcBef>
            </a:pPr>
            <a:r>
              <a:rPr sz="1300" b="1" spc="-25" dirty="0">
                <a:solidFill>
                  <a:srgbClr val="FF7E00"/>
                </a:solidFill>
                <a:latin typeface="Montserrat"/>
                <a:cs typeface="Montserrat"/>
              </a:rPr>
              <a:t>10%</a:t>
            </a:r>
            <a:endParaRPr sz="1300">
              <a:latin typeface="Montserrat"/>
              <a:cs typeface="Montserrat"/>
            </a:endParaRPr>
          </a:p>
          <a:p>
            <a:pPr marL="95250" marR="139700">
              <a:lnSpc>
                <a:spcPct val="108700"/>
              </a:lnSpc>
              <a:spcBef>
                <a:spcPts val="45"/>
              </a:spcBef>
            </a:pPr>
            <a:r>
              <a:rPr sz="1150" spc="-80" dirty="0">
                <a:latin typeface="Montserrat"/>
                <a:cs typeface="Montserrat"/>
              </a:rPr>
              <a:t>Max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runtime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variation </a:t>
            </a:r>
            <a:r>
              <a:rPr sz="1150" spc="-80" dirty="0">
                <a:latin typeface="Montserrat"/>
                <a:cs typeface="Montserrat"/>
              </a:rPr>
              <a:t>over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service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life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47874" y="6010274"/>
            <a:ext cx="1733550" cy="714375"/>
            <a:chOff x="2047874" y="6010274"/>
            <a:chExt cx="1733550" cy="714375"/>
          </a:xfrm>
        </p:grpSpPr>
        <p:sp>
          <p:nvSpPr>
            <p:cNvPr id="20" name="object 20"/>
            <p:cNvSpPr/>
            <p:nvPr/>
          </p:nvSpPr>
          <p:spPr>
            <a:xfrm>
              <a:off x="2047874" y="6010274"/>
              <a:ext cx="1733550" cy="714375"/>
            </a:xfrm>
            <a:custGeom>
              <a:avLst/>
              <a:gdLst/>
              <a:ahLst/>
              <a:cxnLst/>
              <a:rect l="l" t="t" r="r" b="b"/>
              <a:pathLst>
                <a:path w="1733550" h="714375">
                  <a:moveTo>
                    <a:pt x="1733549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1733549" y="0"/>
                  </a:lnTo>
                  <a:lnTo>
                    <a:pt x="1733549" y="71437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47874" y="6010274"/>
              <a:ext cx="28575" cy="714375"/>
            </a:xfrm>
            <a:custGeom>
              <a:avLst/>
              <a:gdLst/>
              <a:ahLst/>
              <a:cxnLst/>
              <a:rect l="l" t="t" r="r" b="b"/>
              <a:pathLst>
                <a:path w="28575" h="714375">
                  <a:moveTo>
                    <a:pt x="28574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714374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76449" y="6026488"/>
            <a:ext cx="1704975" cy="6356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300" b="1" spc="-10" dirty="0">
                <a:solidFill>
                  <a:srgbClr val="FF7E00"/>
                </a:solidFill>
                <a:latin typeface="Montserrat"/>
                <a:cs typeface="Montserrat"/>
              </a:rPr>
              <a:t>Seconds</a:t>
            </a:r>
            <a:endParaRPr sz="1300">
              <a:latin typeface="Montserrat"/>
              <a:cs typeface="Montserrat"/>
            </a:endParaRPr>
          </a:p>
          <a:p>
            <a:pPr marL="91440" marR="187325">
              <a:lnSpc>
                <a:spcPct val="108700"/>
              </a:lnSpc>
              <a:spcBef>
                <a:spcPts val="45"/>
              </a:spcBef>
            </a:pP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swap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time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30" dirty="0">
                <a:latin typeface="Montserrat"/>
                <a:cs typeface="Montserrat"/>
              </a:rPr>
              <a:t>vs. </a:t>
            </a:r>
            <a:r>
              <a:rPr sz="1150" spc="-70" dirty="0">
                <a:latin typeface="Montserrat"/>
                <a:cs typeface="Montserrat"/>
              </a:rPr>
              <a:t>hours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charging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857624" y="6010274"/>
            <a:ext cx="1743075" cy="714375"/>
            <a:chOff x="3857624" y="6010274"/>
            <a:chExt cx="1743075" cy="714375"/>
          </a:xfrm>
        </p:grpSpPr>
        <p:sp>
          <p:nvSpPr>
            <p:cNvPr id="24" name="object 24"/>
            <p:cNvSpPr/>
            <p:nvPr/>
          </p:nvSpPr>
          <p:spPr>
            <a:xfrm>
              <a:off x="3857624" y="6010274"/>
              <a:ext cx="1743075" cy="714375"/>
            </a:xfrm>
            <a:custGeom>
              <a:avLst/>
              <a:gdLst/>
              <a:ahLst/>
              <a:cxnLst/>
              <a:rect l="l" t="t" r="r" b="b"/>
              <a:pathLst>
                <a:path w="1743075" h="714375">
                  <a:moveTo>
                    <a:pt x="1743074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1743074" y="0"/>
                  </a:lnTo>
                  <a:lnTo>
                    <a:pt x="1743074" y="71437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57624" y="6010274"/>
              <a:ext cx="28575" cy="714375"/>
            </a:xfrm>
            <a:custGeom>
              <a:avLst/>
              <a:gdLst/>
              <a:ahLst/>
              <a:cxnLst/>
              <a:rect l="l" t="t" r="r" b="b"/>
              <a:pathLst>
                <a:path w="28575" h="714375">
                  <a:moveTo>
                    <a:pt x="28574" y="714374"/>
                  </a:moveTo>
                  <a:lnTo>
                    <a:pt x="0" y="714374"/>
                  </a:lnTo>
                  <a:lnTo>
                    <a:pt x="0" y="0"/>
                  </a:lnTo>
                  <a:lnTo>
                    <a:pt x="28574" y="0"/>
                  </a:lnTo>
                  <a:lnTo>
                    <a:pt x="28574" y="714374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86199" y="6026488"/>
            <a:ext cx="1714500" cy="6356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95"/>
              </a:spcBef>
            </a:pPr>
            <a:r>
              <a:rPr sz="1300" b="1" spc="-20" dirty="0">
                <a:solidFill>
                  <a:srgbClr val="FF7E00"/>
                </a:solidFill>
                <a:latin typeface="Montserrat"/>
                <a:cs typeface="Montserrat"/>
              </a:rPr>
              <a:t>24/7</a:t>
            </a:r>
            <a:endParaRPr sz="1300">
              <a:latin typeface="Montserrat"/>
              <a:cs typeface="Montserrat"/>
            </a:endParaRPr>
          </a:p>
          <a:p>
            <a:pPr marL="97790" marR="233045">
              <a:lnSpc>
                <a:spcPct val="108700"/>
              </a:lnSpc>
              <a:spcBef>
                <a:spcPts val="45"/>
              </a:spcBef>
            </a:pPr>
            <a:r>
              <a:rPr sz="1150" spc="-60" dirty="0">
                <a:latin typeface="Montserrat"/>
                <a:cs typeface="Montserrat"/>
              </a:rPr>
              <a:t>Reliable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operation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in </a:t>
            </a:r>
            <a:r>
              <a:rPr sz="1150" spc="-10" dirty="0">
                <a:latin typeface="Montserrat"/>
                <a:cs typeface="Montserrat"/>
              </a:rPr>
              <a:t>healthcare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28" name="object 28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3626DC73-BAAF-1B4C-82CC-A8DC6539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3" y="108058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3825F918-86D7-E141-86F7-338B1A9B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000" y="1916560"/>
            <a:ext cx="2395883" cy="152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80452"/>
            <a:ext cx="259207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-165" dirty="0">
                <a:solidFill>
                  <a:srgbClr val="2E5BB9"/>
                </a:solidFill>
                <a:latin typeface="Montserrat"/>
                <a:cs typeface="Montserrat"/>
              </a:rPr>
              <a:t>Conclusion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00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205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40" dirty="0">
                <a:solidFill>
                  <a:srgbClr val="2E5BB9"/>
                </a:solidFill>
                <a:latin typeface="Montserrat"/>
                <a:cs typeface="Montserrat"/>
              </a:rPr>
              <a:t>Contact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1021270"/>
            <a:ext cx="5121910" cy="974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201930">
              <a:lnSpc>
                <a:spcPts val="1350"/>
              </a:lnSpc>
              <a:spcBef>
                <a:spcPts val="175"/>
              </a:spcBef>
            </a:pPr>
            <a:r>
              <a:rPr sz="1150" spc="-60" dirty="0">
                <a:latin typeface="Montserrat"/>
                <a:cs typeface="Montserrat"/>
              </a:rPr>
              <a:t>Flawless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reliability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40" dirty="0">
                <a:latin typeface="Montserrat"/>
                <a:cs typeface="Montserrat"/>
              </a:rPr>
              <a:t>is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not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delivered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by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spec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sheet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metrics,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but </a:t>
            </a:r>
            <a:r>
              <a:rPr sz="1150" spc="-70" dirty="0">
                <a:latin typeface="Montserrat"/>
                <a:cs typeface="Montserrat"/>
              </a:rPr>
              <a:t>through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partnership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engineering-</a:t>
            </a:r>
            <a:r>
              <a:rPr sz="1150" spc="-65" dirty="0">
                <a:latin typeface="Montserrat"/>
                <a:cs typeface="Montserrat"/>
              </a:rPr>
              <a:t>led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custom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supplier.</a:t>
            </a:r>
            <a:endParaRPr sz="1150">
              <a:latin typeface="Montserrat"/>
              <a:cs typeface="Montserrat"/>
            </a:endParaRPr>
          </a:p>
          <a:p>
            <a:pPr marL="12700" marR="5080">
              <a:lnSpc>
                <a:spcPct val="100499"/>
              </a:lnSpc>
              <a:spcBef>
                <a:spcPts val="525"/>
              </a:spcBef>
            </a:pPr>
            <a:r>
              <a:rPr sz="1150" spc="-75" dirty="0">
                <a:latin typeface="Montserrat"/>
                <a:cs typeface="Montserrat"/>
              </a:rPr>
              <a:t>Large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Power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offers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unique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combination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technical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expertise,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specialized </a:t>
            </a:r>
            <a:r>
              <a:rPr sz="1150" spc="-65" dirty="0">
                <a:latin typeface="Montserrat"/>
                <a:cs typeface="Montserrat"/>
              </a:rPr>
              <a:t>design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capabilities,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mission-</a:t>
            </a:r>
            <a:r>
              <a:rPr sz="1150" spc="-50" dirty="0">
                <a:latin typeface="Montserrat"/>
                <a:cs typeface="Montserrat"/>
              </a:rPr>
              <a:t>critical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reliability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that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transforms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your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AMR's </a:t>
            </a:r>
            <a:r>
              <a:rPr sz="1150" spc="-85" dirty="0">
                <a:latin typeface="Montserrat"/>
                <a:cs typeface="Montserrat"/>
              </a:rPr>
              <a:t>power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system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from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commodity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component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strategic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advantage.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8309" y="5282755"/>
            <a:ext cx="38100" cy="1619250"/>
          </a:xfrm>
          <a:custGeom>
            <a:avLst/>
            <a:gdLst/>
            <a:ahLst/>
            <a:cxnLst/>
            <a:rect l="l" t="t" r="r" b="b"/>
            <a:pathLst>
              <a:path w="38100" h="1619250">
                <a:moveTo>
                  <a:pt x="38099" y="1619249"/>
                </a:moveTo>
                <a:lnTo>
                  <a:pt x="0" y="1619249"/>
                </a:lnTo>
                <a:lnTo>
                  <a:pt x="0" y="0"/>
                </a:lnTo>
                <a:lnTo>
                  <a:pt x="38099" y="0"/>
                </a:lnTo>
                <a:lnTo>
                  <a:pt x="38099" y="16192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75929" y="5384428"/>
            <a:ext cx="2975610" cy="13680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0"/>
              </a:spcBef>
            </a:pPr>
            <a:r>
              <a:rPr sz="150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Ready</a:t>
            </a:r>
            <a:r>
              <a:rPr sz="15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to</a:t>
            </a:r>
            <a:r>
              <a:rPr sz="15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de-</a:t>
            </a:r>
            <a:r>
              <a:rPr sz="1500" b="1" spc="-85" dirty="0">
                <a:solidFill>
                  <a:srgbClr val="2E5BB9"/>
                </a:solidFill>
                <a:latin typeface="Montserrat SemiBold"/>
                <a:cs typeface="Montserrat SemiBold"/>
              </a:rPr>
              <a:t>risk</a:t>
            </a:r>
            <a:r>
              <a:rPr sz="15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your</a:t>
            </a:r>
            <a:r>
              <a:rPr sz="15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135" dirty="0">
                <a:solidFill>
                  <a:srgbClr val="2E5BB9"/>
                </a:solidFill>
                <a:latin typeface="Montserrat SemiBold"/>
                <a:cs typeface="Montserrat SemiBold"/>
              </a:rPr>
              <a:t>AMR</a:t>
            </a:r>
            <a:r>
              <a:rPr sz="150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90" dirty="0">
                <a:solidFill>
                  <a:srgbClr val="2E5BB9"/>
                </a:solidFill>
                <a:latin typeface="Montserrat SemiBold"/>
                <a:cs typeface="Montserrat SemiBold"/>
              </a:rPr>
              <a:t>power </a:t>
            </a:r>
            <a:r>
              <a:rPr sz="150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system?</a:t>
            </a:r>
            <a:endParaRPr sz="1500" dirty="0">
              <a:latin typeface="Montserrat SemiBold"/>
              <a:cs typeface="Montserrat SemiBold"/>
            </a:endParaRPr>
          </a:p>
          <a:p>
            <a:pPr marL="278765">
              <a:lnSpc>
                <a:spcPts val="1050"/>
              </a:lnSpc>
              <a:spcBef>
                <a:spcPts val="700"/>
              </a:spcBef>
            </a:pPr>
            <a:r>
              <a:rPr sz="1100" b="1" spc="-10" dirty="0">
                <a:latin typeface="Montserrat SemiBold"/>
                <a:cs typeface="Montserrat SemiBold"/>
              </a:rPr>
              <a:t>Email:</a:t>
            </a:r>
            <a:endParaRPr lang="en-US" sz="1100" dirty="0">
              <a:latin typeface="Montserrat SemiBold"/>
              <a:cs typeface="Montserrat SemiBold"/>
            </a:endParaRPr>
          </a:p>
          <a:p>
            <a:pPr marL="53340">
              <a:lnSpc>
                <a:spcPts val="475"/>
              </a:lnSpc>
            </a:pPr>
            <a:r>
              <a:rPr lang="en-CN" sz="850" b="1" spc="-50" dirty="0">
                <a:solidFill>
                  <a:srgbClr val="FFFFFF"/>
                </a:solidFill>
                <a:latin typeface="Montserrat"/>
                <a:cs typeface="Montserrat"/>
              </a:rPr>
              <a:t>@</a:t>
            </a:r>
            <a:endParaRPr lang="en-US" sz="850" dirty="0">
              <a:latin typeface="Montserrat"/>
              <a:cs typeface="Montserrat"/>
            </a:endParaRPr>
          </a:p>
          <a:p>
            <a:pPr marL="278765">
              <a:lnSpc>
                <a:spcPts val="985"/>
              </a:lnSpc>
            </a:pPr>
            <a:r>
              <a:rPr lang="en-US" sz="1050" spc="-60" dirty="0">
                <a:latin typeface="Montserrat"/>
                <a:cs typeface="Montserrat"/>
                <a:hlinkClick r:id="rId2"/>
              </a:rPr>
              <a:t>market@large-</a:t>
            </a:r>
            <a:r>
              <a:rPr lang="en-US" sz="1050" spc="-10" dirty="0">
                <a:latin typeface="Montserrat"/>
                <a:cs typeface="Montserrat"/>
                <a:hlinkClick r:id="rId2"/>
              </a:rPr>
              <a:t>battery.com</a:t>
            </a:r>
            <a:endParaRPr lang="en-US" sz="1050" dirty="0">
              <a:latin typeface="Montserrat"/>
              <a:cs typeface="Montserrat"/>
            </a:endParaRPr>
          </a:p>
          <a:p>
            <a:pPr marL="278765">
              <a:lnSpc>
                <a:spcPts val="1045"/>
              </a:lnSpc>
              <a:spcBef>
                <a:spcPts val="114"/>
              </a:spcBef>
            </a:pPr>
            <a:endParaRPr lang="en-CA" sz="1100" b="1" spc="-10" dirty="0">
              <a:latin typeface="Montserrat SemiBold"/>
              <a:cs typeface="Montserrat SemiBold"/>
            </a:endParaRPr>
          </a:p>
          <a:p>
            <a:pPr marL="278765">
              <a:lnSpc>
                <a:spcPts val="1045"/>
              </a:lnSpc>
              <a:spcBef>
                <a:spcPts val="114"/>
              </a:spcBef>
            </a:pPr>
            <a:r>
              <a:rPr sz="1100" b="1" spc="-10" dirty="0">
                <a:latin typeface="Montserrat SemiBold"/>
                <a:cs typeface="Montserrat SemiBold"/>
              </a:rPr>
              <a:t>Website:</a:t>
            </a:r>
            <a:endParaRPr sz="850" dirty="0">
              <a:latin typeface="Montserrat"/>
              <a:cs typeface="Montserrat"/>
            </a:endParaRPr>
          </a:p>
          <a:p>
            <a:pPr marL="278765">
              <a:lnSpc>
                <a:spcPts val="990"/>
              </a:lnSpc>
            </a:pPr>
            <a:r>
              <a:rPr sz="1050" spc="-60" dirty="0">
                <a:latin typeface="Montserrat"/>
                <a:cs typeface="Montserrat"/>
                <a:hlinkClick r:id="rId3"/>
              </a:rPr>
              <a:t>www.large-</a:t>
            </a:r>
            <a:r>
              <a:rPr sz="1050" spc="-10" dirty="0">
                <a:latin typeface="Montserrat"/>
                <a:cs typeface="Montserrat"/>
                <a:hlinkClick r:id="rId3"/>
              </a:rPr>
              <a:t>battery.com</a:t>
            </a:r>
            <a:endParaRPr sz="1050" dirty="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0591" y="6801240"/>
            <a:ext cx="2287270" cy="1833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spc="-80" dirty="0">
                <a:solidFill>
                  <a:schemeClr val="bg1"/>
                </a:solidFill>
                <a:latin typeface="Montserrat SemiBold"/>
                <a:cs typeface="Montserrat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</a:t>
            </a:r>
            <a:r>
              <a:rPr sz="1100" b="1" spc="-10" dirty="0">
                <a:solidFill>
                  <a:schemeClr val="bg1"/>
                </a:solidFill>
                <a:latin typeface="Montserrat SemiBold"/>
                <a:cs typeface="Montserrat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b="1" spc="-80" dirty="0">
                <a:solidFill>
                  <a:schemeClr val="bg1"/>
                </a:solidFill>
                <a:latin typeface="Montserrat SemiBold"/>
                <a:cs typeface="Montserrat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Engineering</a:t>
            </a:r>
            <a:r>
              <a:rPr sz="1100" b="1" spc="-5" dirty="0">
                <a:solidFill>
                  <a:schemeClr val="bg1"/>
                </a:solidFill>
                <a:latin typeface="Montserrat SemiBold"/>
                <a:cs typeface="Montserrat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b="1" spc="-65" dirty="0">
                <a:solidFill>
                  <a:schemeClr val="bg1"/>
                </a:solidFill>
                <a:latin typeface="Montserrat SemiBold"/>
                <a:cs typeface="Montserrat SemiBold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Consultation</a:t>
            </a:r>
            <a:endParaRPr sz="1100" dirty="0">
              <a:solidFill>
                <a:schemeClr val="bg1"/>
              </a:solidFill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1992" y="7108208"/>
            <a:ext cx="160972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b="1" spc="-160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550" b="1" spc="-3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550" b="1" spc="-10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550" dirty="0">
              <a:latin typeface="Montserrat"/>
              <a:cs typeface="Montserra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3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58C854E-B7F4-784C-95D6-C9B94ED7A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3" y="108058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708412D9-C99A-5E4B-8DED-23DA10CB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58751"/>
            <a:ext cx="5715000" cy="28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580452"/>
            <a:ext cx="241554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spc="-160" dirty="0">
                <a:solidFill>
                  <a:srgbClr val="2E5BB9"/>
                </a:solidFill>
              </a:rPr>
              <a:t>Executive</a:t>
            </a:r>
            <a:r>
              <a:rPr sz="2050" spc="-80" dirty="0">
                <a:solidFill>
                  <a:srgbClr val="2E5BB9"/>
                </a:solidFill>
              </a:rPr>
              <a:t> </a:t>
            </a:r>
            <a:r>
              <a:rPr sz="2050" spc="-165" dirty="0">
                <a:solidFill>
                  <a:srgbClr val="2E5BB9"/>
                </a:solidFill>
              </a:rPr>
              <a:t>Summary</a:t>
            </a:r>
            <a:endParaRPr sz="2050"/>
          </a:p>
        </p:txBody>
      </p:sp>
      <p:sp>
        <p:nvSpPr>
          <p:cNvPr id="3" name="object 3"/>
          <p:cNvSpPr txBox="1"/>
          <p:nvPr/>
        </p:nvSpPr>
        <p:spPr>
          <a:xfrm>
            <a:off x="215900" y="1016476"/>
            <a:ext cx="605790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50" b="1" spc="-165" dirty="0">
                <a:solidFill>
                  <a:srgbClr val="FF7E00"/>
                </a:solidFill>
                <a:latin typeface="Montserrat"/>
                <a:cs typeface="Montserrat"/>
              </a:rPr>
              <a:t>$113B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480" y="1090765"/>
            <a:ext cx="3348354" cy="202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70" dirty="0">
                <a:latin typeface="Montserrat"/>
                <a:cs typeface="Montserrat"/>
              </a:rPr>
              <a:t>Projected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value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global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market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by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2033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3552824"/>
            <a:ext cx="66675" cy="666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4190999"/>
            <a:ext cx="66675" cy="666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4638674"/>
            <a:ext cx="66675" cy="666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15900" y="3441610"/>
            <a:ext cx="5154295" cy="30308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2565" marR="293370">
              <a:lnSpc>
                <a:spcPct val="108200"/>
              </a:lnSpc>
              <a:spcBef>
                <a:spcPts val="80"/>
              </a:spcBef>
            </a:pPr>
            <a:r>
              <a:rPr sz="1200" b="1" spc="-75" dirty="0">
                <a:latin typeface="Montserrat SemiBold"/>
                <a:cs typeface="Montserrat SemiBold"/>
              </a:rPr>
              <a:t>Critical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90" dirty="0">
                <a:latin typeface="Montserrat SemiBold"/>
                <a:cs typeface="Montserrat SemiBold"/>
              </a:rPr>
              <a:t>Integration:</a:t>
            </a:r>
            <a:r>
              <a:rPr sz="1200" b="1" spc="-30" dirty="0">
                <a:latin typeface="Montserrat SemiBold"/>
                <a:cs typeface="Montserrat SemiBold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AMRs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become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integral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warehousing, </a:t>
            </a:r>
            <a:r>
              <a:rPr sz="1150" spc="-65" dirty="0">
                <a:latin typeface="Montserrat"/>
                <a:cs typeface="Montserrat"/>
              </a:rPr>
              <a:t>manufacturing,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logistics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operations,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their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uptime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and </a:t>
            </a:r>
            <a:r>
              <a:rPr sz="1150" spc="-60" dirty="0">
                <a:latin typeface="Montserrat"/>
                <a:cs typeface="Montserrat"/>
              </a:rPr>
              <a:t>reliability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are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paramount.</a:t>
            </a:r>
            <a:endParaRPr sz="1150">
              <a:latin typeface="Montserrat"/>
              <a:cs typeface="Montserrat"/>
            </a:endParaRPr>
          </a:p>
          <a:p>
            <a:pPr marL="202565" marR="97155">
              <a:lnSpc>
                <a:spcPct val="107600"/>
              </a:lnSpc>
              <a:spcBef>
                <a:spcPts val="484"/>
              </a:spcBef>
            </a:pPr>
            <a:r>
              <a:rPr sz="1200" b="1" spc="-114" dirty="0">
                <a:latin typeface="Montserrat SemiBold"/>
                <a:cs typeface="Montserrat SemiBold"/>
              </a:rPr>
              <a:t>Power</a:t>
            </a:r>
            <a:r>
              <a:rPr sz="1200" b="1" spc="-15" dirty="0">
                <a:latin typeface="Montserrat SemiBold"/>
                <a:cs typeface="Montserrat SemiBold"/>
              </a:rPr>
              <a:t> </a:t>
            </a:r>
            <a:r>
              <a:rPr sz="1200" b="1" spc="-105" dirty="0">
                <a:latin typeface="Montserrat SemiBold"/>
                <a:cs typeface="Montserrat SemiBold"/>
              </a:rPr>
              <a:t>Dependency: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system—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heart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every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0" dirty="0">
                <a:latin typeface="Montserrat"/>
                <a:cs typeface="Montserrat"/>
              </a:rPr>
              <a:t>AMR—</a:t>
            </a:r>
            <a:r>
              <a:rPr sz="1150" spc="-40" dirty="0">
                <a:latin typeface="Montserrat"/>
                <a:cs typeface="Montserrat"/>
              </a:rPr>
              <a:t>is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the </a:t>
            </a:r>
            <a:r>
              <a:rPr sz="1150" spc="-60" dirty="0">
                <a:latin typeface="Montserrat"/>
                <a:cs typeface="Montserrat"/>
              </a:rPr>
              <a:t>single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most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critical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factor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achieving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reliable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operation.</a:t>
            </a:r>
            <a:endParaRPr sz="1150">
              <a:latin typeface="Montserrat"/>
              <a:cs typeface="Montserrat"/>
            </a:endParaRPr>
          </a:p>
          <a:p>
            <a:pPr marL="202565" marR="5080" algn="just">
              <a:lnSpc>
                <a:spcPct val="108200"/>
              </a:lnSpc>
              <a:spcBef>
                <a:spcPts val="480"/>
              </a:spcBef>
            </a:pPr>
            <a:r>
              <a:rPr sz="1200" b="1" spc="-114" dirty="0">
                <a:latin typeface="Montserrat SemiBold"/>
                <a:cs typeface="Montserrat SemiBold"/>
              </a:rPr>
              <a:t>Hidden</a:t>
            </a:r>
            <a:r>
              <a:rPr sz="1200" b="1" spc="30" dirty="0">
                <a:latin typeface="Montserrat SemiBold"/>
                <a:cs typeface="Montserrat SemiBold"/>
              </a:rPr>
              <a:t> </a:t>
            </a:r>
            <a:r>
              <a:rPr sz="1200" b="1" spc="-90" dirty="0">
                <a:latin typeface="Montserrat SemiBold"/>
                <a:cs typeface="Montserrat SemiBold"/>
              </a:rPr>
              <a:t>Risks:</a:t>
            </a:r>
            <a:r>
              <a:rPr sz="1200" b="1" spc="10" dirty="0">
                <a:latin typeface="Montserrat SemiBold"/>
                <a:cs typeface="Montserrat SemiBold"/>
              </a:rPr>
              <a:t> </a:t>
            </a:r>
            <a:r>
              <a:rPr sz="1150" spc="-105" dirty="0">
                <a:latin typeface="Montserrat"/>
                <a:cs typeface="Montserrat"/>
              </a:rPr>
              <a:t>Many</a:t>
            </a:r>
            <a:r>
              <a:rPr sz="1150" spc="3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engineering</a:t>
            </a:r>
            <a:r>
              <a:rPr sz="1150" spc="40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teams</a:t>
            </a:r>
            <a:r>
              <a:rPr sz="1150" spc="3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select</a:t>
            </a:r>
            <a:r>
              <a:rPr sz="1150" spc="40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power</a:t>
            </a:r>
            <a:r>
              <a:rPr sz="1150" spc="4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solutions</a:t>
            </a:r>
            <a:r>
              <a:rPr sz="1150" spc="3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based</a:t>
            </a:r>
            <a:r>
              <a:rPr sz="1150" spc="40" dirty="0">
                <a:latin typeface="Montserrat"/>
                <a:cs typeface="Montserrat"/>
              </a:rPr>
              <a:t> </a:t>
            </a:r>
            <a:r>
              <a:rPr sz="1150" spc="-110" dirty="0">
                <a:latin typeface="Montserrat"/>
                <a:cs typeface="Montserrat"/>
              </a:rPr>
              <a:t>on</a:t>
            </a:r>
            <a:r>
              <a:rPr sz="1150" spc="4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a </a:t>
            </a:r>
            <a:r>
              <a:rPr sz="1150" spc="-55" dirty="0">
                <a:latin typeface="Montserrat"/>
                <a:cs typeface="Montserrat"/>
              </a:rPr>
              <a:t>superficial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review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supplier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spec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sheets,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introducing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significant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risks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that </a:t>
            </a:r>
            <a:r>
              <a:rPr sz="1150" spc="-75" dirty="0">
                <a:latin typeface="Montserrat"/>
                <a:cs typeface="Montserrat"/>
              </a:rPr>
              <a:t>can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lead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performance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issues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costly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project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delays.</a:t>
            </a:r>
            <a:endParaRPr sz="1150">
              <a:latin typeface="Montserrat"/>
              <a:cs typeface="Montserrat"/>
            </a:endParaRPr>
          </a:p>
          <a:p>
            <a:pPr marL="202565" marR="98425">
              <a:lnSpc>
                <a:spcPct val="105400"/>
              </a:lnSpc>
              <a:spcBef>
                <a:spcPts val="515"/>
              </a:spcBef>
            </a:pPr>
            <a:r>
              <a:rPr sz="1200" b="1" spc="-100" dirty="0">
                <a:latin typeface="Montserrat SemiBold"/>
                <a:cs typeface="Montserrat SemiBold"/>
              </a:rPr>
              <a:t>De-</a:t>
            </a:r>
            <a:r>
              <a:rPr sz="1200" b="1" spc="-85" dirty="0">
                <a:latin typeface="Montserrat SemiBold"/>
                <a:cs typeface="Montserrat SemiBold"/>
              </a:rPr>
              <a:t>Risking</a:t>
            </a:r>
            <a:r>
              <a:rPr sz="1200" b="1" spc="-15" dirty="0">
                <a:latin typeface="Montserrat SemiBold"/>
                <a:cs typeface="Montserrat SemiBold"/>
              </a:rPr>
              <a:t> </a:t>
            </a:r>
            <a:r>
              <a:rPr sz="1200" b="1" spc="-110" dirty="0">
                <a:latin typeface="Montserrat SemiBold"/>
                <a:cs typeface="Montserrat SemiBold"/>
              </a:rPr>
              <a:t>Framework:</a:t>
            </a:r>
            <a:r>
              <a:rPr sz="1200" b="1" spc="-30" dirty="0">
                <a:latin typeface="Montserrat SemiBold"/>
                <a:cs typeface="Montserrat SemiBold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This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white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paper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presents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comprehensive </a:t>
            </a:r>
            <a:r>
              <a:rPr sz="1150" spc="-70" dirty="0">
                <a:latin typeface="Montserrat"/>
                <a:cs typeface="Montserrat"/>
              </a:rPr>
              <a:t>engineering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framework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de-risking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custom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pack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selection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and </a:t>
            </a:r>
            <a:r>
              <a:rPr sz="1150" spc="-70" dirty="0">
                <a:latin typeface="Montserrat"/>
                <a:cs typeface="Montserrat"/>
              </a:rPr>
              <a:t>integration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applications.</a:t>
            </a:r>
            <a:endParaRPr sz="1150">
              <a:latin typeface="Montserrat"/>
              <a:cs typeface="Montserrat"/>
            </a:endParaRPr>
          </a:p>
          <a:p>
            <a:pPr marL="12700" marR="43815">
              <a:lnSpc>
                <a:spcPct val="109400"/>
              </a:lnSpc>
              <a:spcBef>
                <a:spcPts val="910"/>
              </a:spcBef>
            </a:pPr>
            <a:r>
              <a:rPr sz="1200" i="1" spc="-105" dirty="0">
                <a:latin typeface="Verdana"/>
                <a:cs typeface="Verdana"/>
              </a:rPr>
              <a:t>By</a:t>
            </a:r>
            <a:r>
              <a:rPr sz="1200" i="1" spc="-110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shifting</a:t>
            </a:r>
            <a:r>
              <a:rPr sz="1200" i="1" spc="-105" dirty="0">
                <a:latin typeface="Verdana"/>
                <a:cs typeface="Verdana"/>
              </a:rPr>
              <a:t> </a:t>
            </a:r>
            <a:r>
              <a:rPr sz="1200" i="1" spc="-85" dirty="0">
                <a:latin typeface="Verdana"/>
                <a:cs typeface="Verdana"/>
              </a:rPr>
              <a:t>from</a:t>
            </a:r>
            <a:r>
              <a:rPr sz="1200" i="1" spc="-105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component</a:t>
            </a:r>
            <a:r>
              <a:rPr sz="1200" i="1" spc="-105" dirty="0">
                <a:latin typeface="Verdana"/>
                <a:cs typeface="Verdana"/>
              </a:rPr>
              <a:t> </a:t>
            </a:r>
            <a:r>
              <a:rPr sz="1200" i="1" spc="-90" dirty="0">
                <a:latin typeface="Verdana"/>
                <a:cs typeface="Verdana"/>
              </a:rPr>
              <a:t>purchasers</a:t>
            </a:r>
            <a:r>
              <a:rPr sz="1200" i="1" spc="-11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to</a:t>
            </a:r>
            <a:r>
              <a:rPr sz="1200" i="1" spc="-105" dirty="0">
                <a:latin typeface="Verdana"/>
                <a:cs typeface="Verdana"/>
              </a:rPr>
              <a:t> </a:t>
            </a:r>
            <a:r>
              <a:rPr sz="1200" i="1" spc="-85" dirty="0">
                <a:latin typeface="Verdana"/>
                <a:cs typeface="Verdana"/>
              </a:rPr>
              <a:t>strategic</a:t>
            </a:r>
            <a:r>
              <a:rPr sz="1200" i="1" spc="-105" dirty="0">
                <a:latin typeface="Verdana"/>
                <a:cs typeface="Verdana"/>
              </a:rPr>
              <a:t> </a:t>
            </a:r>
            <a:r>
              <a:rPr sz="1200" i="1" spc="-100" dirty="0">
                <a:latin typeface="Verdana"/>
                <a:cs typeface="Verdana"/>
              </a:rPr>
              <a:t>partners,</a:t>
            </a:r>
            <a:r>
              <a:rPr sz="1200" i="1" spc="-10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engineering </a:t>
            </a:r>
            <a:r>
              <a:rPr sz="1200" i="1" spc="-100" dirty="0">
                <a:latin typeface="Verdana"/>
                <a:cs typeface="Verdana"/>
              </a:rPr>
              <a:t>teams</a:t>
            </a:r>
            <a:r>
              <a:rPr sz="1200" i="1" spc="-12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can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90" dirty="0">
                <a:latin typeface="Verdana"/>
                <a:cs typeface="Verdana"/>
              </a:rPr>
              <a:t>ensure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75" dirty="0">
                <a:latin typeface="Verdana"/>
                <a:cs typeface="Verdana"/>
              </a:rPr>
              <a:t>their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90" dirty="0">
                <a:latin typeface="Verdana"/>
                <a:cs typeface="Verdana"/>
              </a:rPr>
              <a:t>power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110" dirty="0">
                <a:latin typeface="Verdana"/>
                <a:cs typeface="Verdana"/>
              </a:rPr>
              <a:t>systems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105" dirty="0">
                <a:latin typeface="Verdana"/>
                <a:cs typeface="Verdana"/>
              </a:rPr>
              <a:t>are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100" dirty="0">
                <a:latin typeface="Verdana"/>
                <a:cs typeface="Verdana"/>
              </a:rPr>
              <a:t>robust,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95" dirty="0">
                <a:latin typeface="Verdana"/>
                <a:cs typeface="Verdana"/>
              </a:rPr>
              <a:t>reliable,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and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60" dirty="0">
                <a:latin typeface="Verdana"/>
                <a:cs typeface="Verdana"/>
              </a:rPr>
              <a:t>optimized</a:t>
            </a:r>
            <a:r>
              <a:rPr sz="1200" i="1" spc="-114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for </a:t>
            </a:r>
            <a:r>
              <a:rPr sz="1200" i="1" spc="-114" dirty="0">
                <a:latin typeface="Verdana"/>
                <a:cs typeface="Verdana"/>
              </a:rPr>
              <a:t>real-</a:t>
            </a:r>
            <a:r>
              <a:rPr sz="1200" i="1" spc="-80" dirty="0">
                <a:latin typeface="Verdana"/>
                <a:cs typeface="Verdana"/>
              </a:rPr>
              <a:t>world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performance.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5276849"/>
            <a:ext cx="66675" cy="666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59846" y="7132258"/>
            <a:ext cx="10160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50" dirty="0">
                <a:solidFill>
                  <a:srgbClr val="4A5462"/>
                </a:solidFill>
                <a:latin typeface="Georgia"/>
                <a:cs typeface="Georgia"/>
              </a:rPr>
              <a:t>2</a:t>
            </a:r>
            <a:endParaRPr sz="1100">
              <a:latin typeface="Georgia"/>
              <a:cs typeface="Georgia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3EFD5DE-8EFE-4F40-87A3-8813A8D2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1D8C21AA-33D9-DD47-9FCE-8C536500FFE8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1026" name="Picture 2" descr="Alternative Warehouse Scene">
            <a:extLst>
              <a:ext uri="{FF2B5EF4-FFF2-40B4-BE49-F238E27FC236}">
                <a16:creationId xmlns:a16="http://schemas.microsoft.com/office/drawing/2014/main" id="{21FAADA7-7CD7-3D40-AE73-CE08038D3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1618"/>
            <a:ext cx="5715000" cy="15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224" y="2287895"/>
            <a:ext cx="5041900" cy="2137410"/>
            <a:chOff x="214224" y="2287895"/>
            <a:chExt cx="5041900" cy="2137410"/>
          </a:xfrm>
        </p:grpSpPr>
        <p:sp>
          <p:nvSpPr>
            <p:cNvPr id="3" name="object 3"/>
            <p:cNvSpPr/>
            <p:nvPr/>
          </p:nvSpPr>
          <p:spPr>
            <a:xfrm>
              <a:off x="218986" y="2292657"/>
              <a:ext cx="5032375" cy="2127885"/>
            </a:xfrm>
            <a:custGeom>
              <a:avLst/>
              <a:gdLst/>
              <a:ahLst/>
              <a:cxnLst/>
              <a:rect l="l" t="t" r="r" b="b"/>
              <a:pathLst>
                <a:path w="5032375" h="2127885">
                  <a:moveTo>
                    <a:pt x="0" y="2078140"/>
                  </a:moveTo>
                  <a:lnTo>
                    <a:pt x="0" y="49160"/>
                  </a:lnTo>
                  <a:lnTo>
                    <a:pt x="0" y="45932"/>
                  </a:lnTo>
                  <a:lnTo>
                    <a:pt x="314" y="42735"/>
                  </a:lnTo>
                  <a:lnTo>
                    <a:pt x="14398" y="14398"/>
                  </a:lnTo>
                  <a:lnTo>
                    <a:pt x="16681" y="12115"/>
                  </a:lnTo>
                  <a:lnTo>
                    <a:pt x="19164" y="10077"/>
                  </a:lnTo>
                  <a:lnTo>
                    <a:pt x="21848" y="8284"/>
                  </a:lnTo>
                  <a:lnTo>
                    <a:pt x="24532" y="6491"/>
                  </a:lnTo>
                  <a:lnTo>
                    <a:pt x="39569" y="944"/>
                  </a:lnTo>
                  <a:lnTo>
                    <a:pt x="42735" y="314"/>
                  </a:lnTo>
                  <a:lnTo>
                    <a:pt x="45932" y="0"/>
                  </a:lnTo>
                  <a:lnTo>
                    <a:pt x="49160" y="0"/>
                  </a:lnTo>
                  <a:lnTo>
                    <a:pt x="4983067" y="0"/>
                  </a:lnTo>
                  <a:lnTo>
                    <a:pt x="4986294" y="0"/>
                  </a:lnTo>
                  <a:lnTo>
                    <a:pt x="4989491" y="314"/>
                  </a:lnTo>
                  <a:lnTo>
                    <a:pt x="5010378" y="8284"/>
                  </a:lnTo>
                  <a:lnTo>
                    <a:pt x="5013062" y="10077"/>
                  </a:lnTo>
                  <a:lnTo>
                    <a:pt x="5015546" y="12115"/>
                  </a:lnTo>
                  <a:lnTo>
                    <a:pt x="5017828" y="14398"/>
                  </a:lnTo>
                  <a:lnTo>
                    <a:pt x="5020110" y="16680"/>
                  </a:lnTo>
                  <a:lnTo>
                    <a:pt x="5032227" y="49160"/>
                  </a:lnTo>
                  <a:lnTo>
                    <a:pt x="5032227" y="2078140"/>
                  </a:lnTo>
                  <a:lnTo>
                    <a:pt x="5015546" y="2115184"/>
                  </a:lnTo>
                  <a:lnTo>
                    <a:pt x="5010378" y="2119014"/>
                  </a:lnTo>
                  <a:lnTo>
                    <a:pt x="5007694" y="2120808"/>
                  </a:lnTo>
                  <a:lnTo>
                    <a:pt x="4983067" y="2127300"/>
                  </a:lnTo>
                  <a:lnTo>
                    <a:pt x="49160" y="2127300"/>
                  </a:lnTo>
                  <a:lnTo>
                    <a:pt x="21848" y="2119014"/>
                  </a:lnTo>
                  <a:lnTo>
                    <a:pt x="19164" y="2117221"/>
                  </a:lnTo>
                  <a:lnTo>
                    <a:pt x="944" y="2087730"/>
                  </a:lnTo>
                  <a:lnTo>
                    <a:pt x="314" y="2084564"/>
                  </a:lnTo>
                  <a:lnTo>
                    <a:pt x="0" y="2081367"/>
                  </a:lnTo>
                  <a:lnTo>
                    <a:pt x="0" y="2078140"/>
                  </a:lnTo>
                  <a:close/>
                </a:path>
              </a:pathLst>
            </a:custGeom>
            <a:ln w="8938">
              <a:solidFill>
                <a:srgbClr val="E2E7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3443" y="2297137"/>
              <a:ext cx="5023485" cy="295275"/>
            </a:xfrm>
            <a:custGeom>
              <a:avLst/>
              <a:gdLst/>
              <a:ahLst/>
              <a:cxnLst/>
              <a:rect l="l" t="t" r="r" b="b"/>
              <a:pathLst>
                <a:path w="5023485" h="295275">
                  <a:moveTo>
                    <a:pt x="5023294" y="44691"/>
                  </a:moveTo>
                  <a:lnTo>
                    <a:pt x="5003317" y="7353"/>
                  </a:lnTo>
                  <a:lnTo>
                    <a:pt x="4978603" y="0"/>
                  </a:lnTo>
                  <a:lnTo>
                    <a:pt x="2511653" y="0"/>
                  </a:lnTo>
                  <a:lnTo>
                    <a:pt x="44691" y="0"/>
                  </a:lnTo>
                  <a:lnTo>
                    <a:pt x="7366" y="19964"/>
                  </a:lnTo>
                  <a:lnTo>
                    <a:pt x="0" y="44691"/>
                  </a:lnTo>
                  <a:lnTo>
                    <a:pt x="0" y="294957"/>
                  </a:lnTo>
                  <a:lnTo>
                    <a:pt x="2511653" y="294957"/>
                  </a:lnTo>
                  <a:lnTo>
                    <a:pt x="5023294" y="294957"/>
                  </a:lnTo>
                  <a:lnTo>
                    <a:pt x="5023294" y="44691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1817" y="517300"/>
            <a:ext cx="5041265" cy="20091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2455">
              <a:lnSpc>
                <a:spcPct val="114100"/>
              </a:lnSpc>
              <a:spcBef>
                <a:spcPts val="95"/>
              </a:spcBef>
            </a:pPr>
            <a:r>
              <a:rPr sz="1850" b="1" spc="-114" dirty="0">
                <a:solidFill>
                  <a:srgbClr val="2E5BB9"/>
                </a:solidFill>
                <a:latin typeface="Montserrat"/>
                <a:cs typeface="Montserrat"/>
              </a:rPr>
              <a:t>The</a:t>
            </a:r>
            <a:r>
              <a:rPr sz="1850" b="1" spc="-2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850" b="1" spc="-114" dirty="0">
                <a:solidFill>
                  <a:srgbClr val="2E5BB9"/>
                </a:solidFill>
                <a:latin typeface="Montserrat"/>
                <a:cs typeface="Montserrat"/>
              </a:rPr>
              <a:t>Problem:</a:t>
            </a:r>
            <a:r>
              <a:rPr sz="18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850" b="1" spc="-155" dirty="0">
                <a:solidFill>
                  <a:srgbClr val="2E5BB9"/>
                </a:solidFill>
                <a:latin typeface="Montserrat"/>
                <a:cs typeface="Montserrat"/>
              </a:rPr>
              <a:t>Why</a:t>
            </a:r>
            <a:r>
              <a:rPr sz="18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850" b="1" spc="-114" dirty="0">
                <a:solidFill>
                  <a:srgbClr val="2E5BB9"/>
                </a:solidFill>
                <a:latin typeface="Montserrat"/>
                <a:cs typeface="Montserrat"/>
              </a:rPr>
              <a:t>Spec</a:t>
            </a:r>
            <a:r>
              <a:rPr sz="18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850" b="1" spc="-105" dirty="0">
                <a:solidFill>
                  <a:srgbClr val="2E5BB9"/>
                </a:solidFill>
                <a:latin typeface="Montserrat"/>
                <a:cs typeface="Montserrat"/>
              </a:rPr>
              <a:t>Sheets</a:t>
            </a:r>
            <a:r>
              <a:rPr sz="18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850" b="1" spc="-110" dirty="0">
                <a:solidFill>
                  <a:srgbClr val="2E5BB9"/>
                </a:solidFill>
                <a:latin typeface="Montserrat"/>
                <a:cs typeface="Montserrat"/>
              </a:rPr>
              <a:t>Are</a:t>
            </a:r>
            <a:r>
              <a:rPr sz="1850" b="1" spc="-1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1850" b="1" spc="-50" dirty="0">
                <a:solidFill>
                  <a:srgbClr val="2E5BB9"/>
                </a:solidFill>
                <a:latin typeface="Montserrat"/>
                <a:cs typeface="Montserrat"/>
              </a:rPr>
              <a:t>Not </a:t>
            </a:r>
            <a:r>
              <a:rPr sz="1850" b="1" spc="-10" dirty="0">
                <a:solidFill>
                  <a:srgbClr val="2E5BB9"/>
                </a:solidFill>
                <a:latin typeface="Montserrat"/>
                <a:cs typeface="Montserrat"/>
              </a:rPr>
              <a:t>Enough</a:t>
            </a:r>
            <a:endParaRPr sz="1850">
              <a:latin typeface="Montserrat"/>
              <a:cs typeface="Montserrat"/>
            </a:endParaRPr>
          </a:p>
          <a:p>
            <a:pPr marL="12700" marR="5080">
              <a:lnSpc>
                <a:spcPct val="108900"/>
              </a:lnSpc>
              <a:spcBef>
                <a:spcPts val="860"/>
              </a:spcBef>
            </a:pPr>
            <a:r>
              <a:rPr sz="1050" spc="-40" dirty="0">
                <a:latin typeface="Montserrat"/>
                <a:cs typeface="Montserrat"/>
              </a:rPr>
              <a:t>Relying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solely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on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a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battery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supplier's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spec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sheet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introduces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significant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risk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to </a:t>
            </a:r>
            <a:r>
              <a:rPr sz="1050" spc="-45" dirty="0">
                <a:latin typeface="Montserrat"/>
                <a:cs typeface="Montserrat"/>
              </a:rPr>
              <a:t>your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AMR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project.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Standard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datasheets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represent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performance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under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controlled </a:t>
            </a:r>
            <a:r>
              <a:rPr sz="1050" spc="-45" dirty="0">
                <a:latin typeface="Montserrat"/>
                <a:cs typeface="Montserrat"/>
              </a:rPr>
              <a:t>laboratory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conditions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that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rarely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match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the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complex,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dynamic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realities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5" dirty="0">
                <a:latin typeface="Montserrat"/>
                <a:cs typeface="Montserrat"/>
              </a:rPr>
              <a:t>of </a:t>
            </a:r>
            <a:r>
              <a:rPr sz="1050" spc="-50" dirty="0">
                <a:latin typeface="Montserrat"/>
                <a:cs typeface="Montserrat"/>
              </a:rPr>
              <a:t>warehouse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or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manufacturing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environments.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This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disconnect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creates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hidden </a:t>
            </a:r>
            <a:r>
              <a:rPr sz="1050" spc="-55" dirty="0">
                <a:latin typeface="Montserrat"/>
                <a:cs typeface="Montserrat"/>
              </a:rPr>
              <a:t>problems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that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aren't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visible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until</a:t>
            </a:r>
            <a:r>
              <a:rPr sz="1050" spc="-1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the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robot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dirty="0">
                <a:latin typeface="Montserrat"/>
                <a:cs typeface="Montserrat"/>
              </a:rPr>
              <a:t>is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deployed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in </a:t>
            </a:r>
            <a:r>
              <a:rPr sz="1050" spc="-40" dirty="0">
                <a:latin typeface="Montserrat"/>
                <a:cs typeface="Montserrat"/>
              </a:rPr>
              <a:t>the</a:t>
            </a:r>
            <a:r>
              <a:rPr sz="1050" spc="-1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field.</a:t>
            </a:r>
            <a:endParaRPr sz="105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950">
              <a:latin typeface="Montserrat"/>
              <a:cs typeface="Montserrat"/>
            </a:endParaRPr>
          </a:p>
          <a:p>
            <a:pPr marL="539750">
              <a:lnSpc>
                <a:spcPct val="100000"/>
              </a:lnSpc>
              <a:tabLst>
                <a:tab pos="3040380" algn="l"/>
              </a:tabLst>
            </a:pPr>
            <a:r>
              <a:rPr sz="1100" b="1" spc="-85" dirty="0">
                <a:solidFill>
                  <a:srgbClr val="FFFFFF"/>
                </a:solidFill>
                <a:latin typeface="Montserrat SemiBold"/>
                <a:cs typeface="Montserrat SemiBold"/>
              </a:rPr>
              <a:t>Lab</a:t>
            </a:r>
            <a:r>
              <a:rPr sz="110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75" dirty="0">
                <a:solidFill>
                  <a:srgbClr val="FFFFFF"/>
                </a:solidFill>
                <a:latin typeface="Montserrat SemiBold"/>
                <a:cs typeface="Montserrat SemiBold"/>
              </a:rPr>
              <a:t>Testing</a:t>
            </a:r>
            <a:r>
              <a:rPr sz="110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Conditions</a:t>
            </a:r>
            <a:r>
              <a:rPr sz="11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	</a:t>
            </a:r>
            <a:r>
              <a:rPr sz="1100" b="1" spc="-80" dirty="0">
                <a:solidFill>
                  <a:srgbClr val="FFFFFF"/>
                </a:solidFill>
                <a:latin typeface="Montserrat SemiBold"/>
                <a:cs typeface="Montserrat SemiBold"/>
              </a:rPr>
              <a:t>Real</a:t>
            </a:r>
            <a:r>
              <a:rPr sz="1100" b="1" spc="-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110" dirty="0">
                <a:solidFill>
                  <a:srgbClr val="FFFFFF"/>
                </a:solidFill>
                <a:latin typeface="Montserrat SemiBold"/>
                <a:cs typeface="Montserrat SemiBold"/>
              </a:rPr>
              <a:t>AMR</a:t>
            </a:r>
            <a:r>
              <a:rPr sz="1100" b="1" spc="-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Environment</a:t>
            </a:r>
            <a:endParaRPr sz="1100">
              <a:latin typeface="Montserrat SemiBold"/>
              <a:cs typeface="Montserrat Semi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3455" y="2663594"/>
            <a:ext cx="2690495" cy="840740"/>
            <a:chOff x="223455" y="2663594"/>
            <a:chExt cx="2690495" cy="840740"/>
          </a:xfrm>
        </p:grpSpPr>
        <p:sp>
          <p:nvSpPr>
            <p:cNvPr id="7" name="object 7"/>
            <p:cNvSpPr/>
            <p:nvPr/>
          </p:nvSpPr>
          <p:spPr>
            <a:xfrm>
              <a:off x="223455" y="3039000"/>
              <a:ext cx="2512060" cy="9525"/>
            </a:xfrm>
            <a:custGeom>
              <a:avLst/>
              <a:gdLst/>
              <a:ahLst/>
              <a:cxnLst/>
              <a:rect l="l" t="t" r="r" b="b"/>
              <a:pathLst>
                <a:path w="2512060" h="9525">
                  <a:moveTo>
                    <a:pt x="2511644" y="8938"/>
                  </a:moveTo>
                  <a:lnTo>
                    <a:pt x="0" y="8938"/>
                  </a:lnTo>
                  <a:lnTo>
                    <a:pt x="0" y="0"/>
                  </a:lnTo>
                  <a:lnTo>
                    <a:pt x="2511644" y="0"/>
                  </a:lnTo>
                  <a:lnTo>
                    <a:pt x="2511644" y="8938"/>
                  </a:lnTo>
                  <a:close/>
                </a:path>
              </a:pathLst>
            </a:custGeom>
            <a:solidFill>
              <a:srgbClr val="E2E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961" y="2663594"/>
              <a:ext cx="107258" cy="1072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6605" y="2663594"/>
              <a:ext cx="107259" cy="1072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3455" y="3494850"/>
              <a:ext cx="2512060" cy="9525"/>
            </a:xfrm>
            <a:custGeom>
              <a:avLst/>
              <a:gdLst/>
              <a:ahLst/>
              <a:cxnLst/>
              <a:rect l="l" t="t" r="r" b="b"/>
              <a:pathLst>
                <a:path w="2512060" h="9525">
                  <a:moveTo>
                    <a:pt x="2511644" y="8938"/>
                  </a:moveTo>
                  <a:lnTo>
                    <a:pt x="0" y="8938"/>
                  </a:lnTo>
                  <a:lnTo>
                    <a:pt x="0" y="0"/>
                  </a:lnTo>
                  <a:lnTo>
                    <a:pt x="2511644" y="0"/>
                  </a:lnTo>
                  <a:lnTo>
                    <a:pt x="2511644" y="8938"/>
                  </a:lnTo>
                  <a:close/>
                </a:path>
              </a:pathLst>
            </a:custGeom>
            <a:solidFill>
              <a:srgbClr val="E2E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961" y="3119444"/>
              <a:ext cx="107258" cy="10725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61026" y="2629948"/>
            <a:ext cx="146939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60" dirty="0">
                <a:latin typeface="Montserrat"/>
                <a:cs typeface="Montserrat"/>
              </a:rPr>
              <a:t>Constant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discharge</a:t>
            </a:r>
            <a:r>
              <a:rPr sz="1000" dirty="0">
                <a:latin typeface="Montserrat"/>
                <a:cs typeface="Montserrat"/>
              </a:rPr>
              <a:t> </a:t>
            </a:r>
            <a:r>
              <a:rPr sz="1000" spc="-35" dirty="0">
                <a:latin typeface="Montserrat"/>
                <a:cs typeface="Montserrat"/>
              </a:rPr>
              <a:t>rates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2671" y="2613967"/>
            <a:ext cx="1882775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95"/>
              </a:spcBef>
            </a:pPr>
            <a:r>
              <a:rPr sz="1000" spc="-65" dirty="0">
                <a:latin typeface="Montserrat"/>
                <a:cs typeface="Montserrat"/>
              </a:rPr>
              <a:t>High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current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peaks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and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variable </a:t>
            </a:r>
            <a:r>
              <a:rPr sz="1000" spc="-10" dirty="0">
                <a:latin typeface="Montserrat"/>
                <a:cs typeface="Montserrat"/>
              </a:rPr>
              <a:t>loads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1026" y="3085799"/>
            <a:ext cx="17030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75" dirty="0">
                <a:latin typeface="Montserrat"/>
                <a:cs typeface="Montserrat"/>
              </a:rPr>
              <a:t>Room</a:t>
            </a:r>
            <a:r>
              <a:rPr sz="1000" spc="25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temperature</a:t>
            </a:r>
            <a:r>
              <a:rPr sz="1000" spc="3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(20-</a:t>
            </a:r>
            <a:r>
              <a:rPr sz="1000" spc="-25" dirty="0">
                <a:latin typeface="Montserrat"/>
                <a:cs typeface="Montserrat"/>
              </a:rPr>
              <a:t>25°C)</a:t>
            </a:r>
            <a:endParaRPr sz="100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3455" y="3119444"/>
            <a:ext cx="2690495" cy="1296670"/>
            <a:chOff x="223455" y="3119444"/>
            <a:chExt cx="2690495" cy="129667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6605" y="3119444"/>
              <a:ext cx="107259" cy="10725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3455" y="3950700"/>
              <a:ext cx="2512060" cy="9525"/>
            </a:xfrm>
            <a:custGeom>
              <a:avLst/>
              <a:gdLst/>
              <a:ahLst/>
              <a:cxnLst/>
              <a:rect l="l" t="t" r="r" b="b"/>
              <a:pathLst>
                <a:path w="2512060" h="9525">
                  <a:moveTo>
                    <a:pt x="2511644" y="8938"/>
                  </a:moveTo>
                  <a:lnTo>
                    <a:pt x="0" y="8938"/>
                  </a:lnTo>
                  <a:lnTo>
                    <a:pt x="0" y="0"/>
                  </a:lnTo>
                  <a:lnTo>
                    <a:pt x="2511644" y="0"/>
                  </a:lnTo>
                  <a:lnTo>
                    <a:pt x="2511644" y="8938"/>
                  </a:lnTo>
                  <a:close/>
                </a:path>
              </a:pathLst>
            </a:custGeom>
            <a:solidFill>
              <a:srgbClr val="E2E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961" y="3575294"/>
              <a:ext cx="107258" cy="1072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06605" y="3575294"/>
              <a:ext cx="107259" cy="10725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1536" y="4406550"/>
              <a:ext cx="2493645" cy="9525"/>
            </a:xfrm>
            <a:custGeom>
              <a:avLst/>
              <a:gdLst/>
              <a:ahLst/>
              <a:cxnLst/>
              <a:rect l="l" t="t" r="r" b="b"/>
              <a:pathLst>
                <a:path w="2493645" h="9525">
                  <a:moveTo>
                    <a:pt x="2493563" y="8938"/>
                  </a:moveTo>
                  <a:lnTo>
                    <a:pt x="26608" y="8938"/>
                  </a:lnTo>
                  <a:lnTo>
                    <a:pt x="17693" y="8119"/>
                  </a:lnTo>
                  <a:lnTo>
                    <a:pt x="9454" y="5665"/>
                  </a:lnTo>
                  <a:lnTo>
                    <a:pt x="1893" y="1574"/>
                  </a:lnTo>
                  <a:lnTo>
                    <a:pt x="0" y="0"/>
                  </a:lnTo>
                  <a:lnTo>
                    <a:pt x="2493563" y="0"/>
                  </a:lnTo>
                  <a:lnTo>
                    <a:pt x="2493563" y="8938"/>
                  </a:lnTo>
                  <a:close/>
                </a:path>
              </a:pathLst>
            </a:custGeom>
            <a:solidFill>
              <a:srgbClr val="E2E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961" y="4031145"/>
              <a:ext cx="107258" cy="10725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972671" y="3069817"/>
            <a:ext cx="2214245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95"/>
              </a:spcBef>
            </a:pPr>
            <a:r>
              <a:rPr sz="1000" spc="-70" dirty="0">
                <a:latin typeface="Montserrat"/>
                <a:cs typeface="Montserrat"/>
              </a:rPr>
              <a:t>Wide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temperature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45" dirty="0">
                <a:latin typeface="Montserrat"/>
                <a:cs typeface="Montserrat"/>
              </a:rPr>
              <a:t>fluctuations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(-20°C to</a:t>
            </a:r>
            <a:r>
              <a:rPr sz="1000" spc="-25" dirty="0">
                <a:latin typeface="Montserrat"/>
                <a:cs typeface="Montserrat"/>
              </a:rPr>
              <a:t> </a:t>
            </a:r>
            <a:r>
              <a:rPr sz="1000" spc="-10" dirty="0">
                <a:latin typeface="Montserrat"/>
                <a:cs typeface="Montserrat"/>
              </a:rPr>
              <a:t>45°C+)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026" y="3541648"/>
            <a:ext cx="185229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0" dirty="0">
                <a:latin typeface="Montserrat"/>
                <a:cs typeface="Montserrat"/>
              </a:rPr>
              <a:t>Simple</a:t>
            </a:r>
            <a:r>
              <a:rPr sz="1000" spc="10" dirty="0">
                <a:latin typeface="Montserrat"/>
                <a:cs typeface="Montserrat"/>
              </a:rPr>
              <a:t> </a:t>
            </a:r>
            <a:r>
              <a:rPr sz="1000" spc="-60" dirty="0">
                <a:latin typeface="Montserrat"/>
                <a:cs typeface="Montserrat"/>
              </a:rPr>
              <a:t>charge/discharge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40" dirty="0">
                <a:latin typeface="Montserrat"/>
                <a:cs typeface="Montserrat"/>
              </a:rPr>
              <a:t>cycles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72671" y="3525668"/>
            <a:ext cx="1804035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95"/>
              </a:spcBef>
            </a:pPr>
            <a:r>
              <a:rPr sz="1000" spc="-60" dirty="0">
                <a:latin typeface="Montserrat"/>
                <a:cs typeface="Montserrat"/>
              </a:rPr>
              <a:t>Fast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charging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and</a:t>
            </a:r>
            <a:r>
              <a:rPr sz="1000" spc="-5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opportunity </a:t>
            </a:r>
            <a:r>
              <a:rPr sz="1000" spc="-10" dirty="0">
                <a:latin typeface="Montserrat"/>
                <a:cs typeface="Montserrat"/>
              </a:rPr>
              <a:t>charging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1026" y="3997499"/>
            <a:ext cx="186055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55" dirty="0">
                <a:latin typeface="Montserrat"/>
                <a:cs typeface="Montserrat"/>
              </a:rPr>
              <a:t>Controlled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testing</a:t>
            </a:r>
            <a:r>
              <a:rPr sz="1000" spc="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environment</a:t>
            </a:r>
            <a:endParaRPr sz="1000">
              <a:latin typeface="Montserrat"/>
              <a:cs typeface="Montserra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6606" y="4031145"/>
            <a:ext cx="107259" cy="10725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972671" y="3981518"/>
            <a:ext cx="1943735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95"/>
              </a:spcBef>
            </a:pPr>
            <a:r>
              <a:rPr sz="1000" spc="-60" dirty="0">
                <a:latin typeface="Montserrat"/>
                <a:cs typeface="Montserrat"/>
              </a:rPr>
              <a:t>Shock,</a:t>
            </a:r>
            <a:r>
              <a:rPr sz="1000" spc="15" dirty="0">
                <a:latin typeface="Montserrat"/>
                <a:cs typeface="Montserrat"/>
              </a:rPr>
              <a:t> </a:t>
            </a:r>
            <a:r>
              <a:rPr sz="1000" spc="-50" dirty="0">
                <a:latin typeface="Montserrat"/>
                <a:cs typeface="Montserrat"/>
              </a:rPr>
              <a:t>vibration,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65" dirty="0">
                <a:latin typeface="Montserrat"/>
                <a:cs typeface="Montserrat"/>
              </a:rPr>
              <a:t>and</a:t>
            </a:r>
            <a:r>
              <a:rPr sz="1000" spc="20" dirty="0">
                <a:latin typeface="Montserrat"/>
                <a:cs typeface="Montserrat"/>
              </a:rPr>
              <a:t> </a:t>
            </a:r>
            <a:r>
              <a:rPr sz="1000" spc="-55" dirty="0">
                <a:latin typeface="Montserrat"/>
                <a:cs typeface="Montserrat"/>
              </a:rPr>
              <a:t>mechanical </a:t>
            </a:r>
            <a:r>
              <a:rPr sz="1000" spc="-10" dirty="0">
                <a:latin typeface="Montserrat"/>
                <a:cs typeface="Montserrat"/>
              </a:rPr>
              <a:t>stress</a:t>
            </a:r>
            <a:endParaRPr sz="1000">
              <a:latin typeface="Montserrat"/>
              <a:cs typeface="Montserra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4961" y="4580016"/>
            <a:ext cx="478028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Without</a:t>
            </a:r>
            <a:r>
              <a:rPr sz="11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application-</a:t>
            </a:r>
            <a:r>
              <a:rPr sz="1100" b="1" spc="-60" dirty="0">
                <a:solidFill>
                  <a:srgbClr val="FF7E00"/>
                </a:solidFill>
                <a:latin typeface="Montserrat SemiBold"/>
                <a:cs typeface="Montserrat SemiBold"/>
              </a:rPr>
              <a:t>specific</a:t>
            </a:r>
            <a:r>
              <a:rPr sz="11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60" dirty="0">
                <a:solidFill>
                  <a:srgbClr val="FF7E00"/>
                </a:solidFill>
                <a:latin typeface="Montserrat SemiBold"/>
                <a:cs typeface="Montserrat SemiBold"/>
              </a:rPr>
              <a:t>testing,</a:t>
            </a:r>
            <a:r>
              <a:rPr sz="11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these</a:t>
            </a:r>
            <a:r>
              <a:rPr sz="11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hidden</a:t>
            </a:r>
            <a:r>
              <a:rPr sz="11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risks</a:t>
            </a:r>
            <a:r>
              <a:rPr sz="11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90" dirty="0">
                <a:solidFill>
                  <a:srgbClr val="FF7E00"/>
                </a:solidFill>
                <a:latin typeface="Montserrat SemiBold"/>
                <a:cs typeface="Montserrat SemiBold"/>
              </a:rPr>
              <a:t>emerge</a:t>
            </a:r>
            <a:r>
              <a:rPr sz="1100" b="1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5" dirty="0">
                <a:solidFill>
                  <a:srgbClr val="FF7E00"/>
                </a:solidFill>
                <a:latin typeface="Montserrat SemiBold"/>
                <a:cs typeface="Montserrat SemiBold"/>
              </a:rPr>
              <a:t>only</a:t>
            </a:r>
            <a:r>
              <a:rPr sz="1100" b="1" spc="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after</a:t>
            </a:r>
            <a:endParaRPr sz="1100" dirty="0">
              <a:latin typeface="Montserrat SemiBold"/>
              <a:cs typeface="Montserrat Semi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4961" y="4750911"/>
            <a:ext cx="4685665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110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deployment</a:t>
            </a:r>
            <a:r>
              <a:rPr sz="11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–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65" dirty="0">
                <a:solidFill>
                  <a:srgbClr val="FF7E00"/>
                </a:solidFill>
                <a:latin typeface="Montserrat SemiBold"/>
                <a:cs typeface="Montserrat SemiBold"/>
              </a:rPr>
              <a:t>resulting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65" dirty="0">
                <a:solidFill>
                  <a:srgbClr val="FF7E00"/>
                </a:solidFill>
                <a:latin typeface="Montserrat SemiBold"/>
                <a:cs typeface="Montserrat SemiBold"/>
              </a:rPr>
              <a:t>in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unexpected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downtime,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reduced</a:t>
            </a:r>
            <a:r>
              <a:rPr sz="11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 SemiBold"/>
                <a:cs typeface="Montserrat SemiBold"/>
              </a:rPr>
              <a:t>run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time,</a:t>
            </a:r>
            <a:r>
              <a:rPr sz="11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and </a:t>
            </a:r>
            <a:r>
              <a:rPr sz="1100" b="1" spc="-70" dirty="0">
                <a:solidFill>
                  <a:srgbClr val="FF7E00"/>
                </a:solidFill>
                <a:latin typeface="Montserrat SemiBold"/>
                <a:cs typeface="Montserrat SemiBold"/>
              </a:rPr>
              <a:t>safety</a:t>
            </a:r>
            <a:r>
              <a:rPr sz="110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1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concerns.</a:t>
            </a:r>
            <a:endParaRPr sz="1100" dirty="0">
              <a:latin typeface="Montserrat SemiBold"/>
              <a:cs typeface="Montserrat SemiBol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6316"/>
            <a:ext cx="107202" cy="7434148"/>
          </a:xfrm>
          <a:custGeom>
            <a:avLst/>
            <a:gdLst/>
            <a:ahLst/>
            <a:cxnLst/>
            <a:rect l="l" t="t" r="r" b="b"/>
            <a:pathLst>
              <a:path w="107314" h="6990080">
                <a:moveTo>
                  <a:pt x="0" y="6989701"/>
                </a:moveTo>
                <a:lnTo>
                  <a:pt x="107258" y="6989701"/>
                </a:lnTo>
                <a:lnTo>
                  <a:pt x="107258" y="0"/>
                </a:lnTo>
                <a:lnTo>
                  <a:pt x="0" y="0"/>
                </a:lnTo>
                <a:lnTo>
                  <a:pt x="0" y="6989701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54981" y="7215171"/>
            <a:ext cx="96520" cy="184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0" spc="-50" dirty="0">
                <a:solidFill>
                  <a:srgbClr val="4A5462"/>
                </a:solidFill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-12814" y="7463345"/>
            <a:ext cx="5842114" cy="97918"/>
          </a:xfrm>
          <a:custGeom>
            <a:avLst/>
            <a:gdLst/>
            <a:ahLst/>
            <a:cxnLst/>
            <a:rect l="l" t="t" r="r" b="b"/>
            <a:pathLst>
              <a:path w="5470525" h="107315">
                <a:moveTo>
                  <a:pt x="5470200" y="107258"/>
                </a:moveTo>
                <a:lnTo>
                  <a:pt x="0" y="107258"/>
                </a:lnTo>
                <a:lnTo>
                  <a:pt x="0" y="0"/>
                </a:lnTo>
                <a:lnTo>
                  <a:pt x="5470200" y="0"/>
                </a:lnTo>
                <a:lnTo>
                  <a:pt x="5470200" y="107258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391FB96E-DE0E-6D4B-A99E-7B0D64C1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rehouse AMR Environment">
            <a:extLst>
              <a:ext uri="{FF2B5EF4-FFF2-40B4-BE49-F238E27FC236}">
                <a16:creationId xmlns:a16="http://schemas.microsoft.com/office/drawing/2014/main" id="{36BB3E67-792C-7144-8D2F-4B69D0B1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3" y="5319587"/>
            <a:ext cx="5722098" cy="21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bject 9">
            <a:extLst>
              <a:ext uri="{FF2B5EF4-FFF2-40B4-BE49-F238E27FC236}">
                <a16:creationId xmlns:a16="http://schemas.microsoft.com/office/drawing/2014/main" id="{D035F173-396E-4E4F-AD24-12FDFDEF9399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80452"/>
            <a:ext cx="522160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Hidden</a:t>
            </a:r>
            <a:r>
              <a:rPr sz="2050" b="1" spc="-4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Dangers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40" dirty="0">
                <a:solidFill>
                  <a:srgbClr val="2E5BB9"/>
                </a:solidFill>
                <a:latin typeface="Montserrat"/>
                <a:cs typeface="Montserrat"/>
              </a:rPr>
              <a:t>of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Spec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65" dirty="0">
                <a:solidFill>
                  <a:srgbClr val="2E5BB9"/>
                </a:solidFill>
                <a:latin typeface="Montserrat"/>
                <a:cs typeface="Montserrat"/>
              </a:rPr>
              <a:t>Sheet</a:t>
            </a:r>
            <a:r>
              <a:rPr sz="2050" b="1" spc="-3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20" dirty="0">
                <a:solidFill>
                  <a:srgbClr val="2E5BB9"/>
                </a:solidFill>
                <a:latin typeface="Montserrat"/>
                <a:cs typeface="Montserrat"/>
              </a:rPr>
              <a:t>Engineering</a:t>
            </a:r>
            <a:endParaRPr sz="2050">
              <a:latin typeface="Montserrat"/>
              <a:cs typeface="Montserra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89" y="1968349"/>
            <a:ext cx="209550" cy="2095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0150" y="1945203"/>
            <a:ext cx="8572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1250"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89" y="2568424"/>
            <a:ext cx="209550" cy="209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4970" y="2545278"/>
            <a:ext cx="11557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endParaRPr sz="1250">
              <a:latin typeface="Montserrat"/>
              <a:cs typeface="Montserra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89" y="3168499"/>
            <a:ext cx="209550" cy="2095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4821" y="1907677"/>
            <a:ext cx="5302885" cy="181546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400"/>
              </a:spcBef>
            </a:pPr>
            <a:r>
              <a:rPr sz="135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Voltage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Sag</a:t>
            </a:r>
            <a:r>
              <a:rPr sz="13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Under</a:t>
            </a:r>
            <a:r>
              <a:rPr sz="13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20" dirty="0">
                <a:solidFill>
                  <a:srgbClr val="2E5BB9"/>
                </a:solidFill>
                <a:latin typeface="Montserrat SemiBold"/>
                <a:cs typeface="Montserrat SemiBold"/>
              </a:rPr>
              <a:t>Peak</a:t>
            </a:r>
            <a:r>
              <a:rPr sz="13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Load</a:t>
            </a:r>
            <a:endParaRPr sz="1350">
              <a:latin typeface="Montserrat SemiBold"/>
              <a:cs typeface="Montserrat SemiBold"/>
            </a:endParaRPr>
          </a:p>
          <a:p>
            <a:pPr marL="238760" marR="46990">
              <a:lnSpc>
                <a:spcPts val="1200"/>
              </a:lnSpc>
              <a:spcBef>
                <a:spcPts val="345"/>
              </a:spcBef>
            </a:pPr>
            <a:r>
              <a:rPr sz="1050" spc="-50" dirty="0">
                <a:latin typeface="Montserrat"/>
                <a:cs typeface="Montserrat"/>
              </a:rPr>
              <a:t>Nominal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voltage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5" dirty="0">
                <a:latin typeface="Montserrat"/>
                <a:cs typeface="Montserrat"/>
              </a:rPr>
              <a:t>may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drop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below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robot's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minimum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threshold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during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high-</a:t>
            </a:r>
            <a:r>
              <a:rPr sz="1050" spc="-65" dirty="0">
                <a:latin typeface="Montserrat"/>
                <a:cs typeface="Montserrat"/>
              </a:rPr>
              <a:t>power </a:t>
            </a:r>
            <a:r>
              <a:rPr sz="1050" spc="-60" dirty="0">
                <a:latin typeface="Montserrat"/>
                <a:cs typeface="Montserrat"/>
              </a:rPr>
              <a:t>tasks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like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acceleration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or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lifting,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causing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unexpected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shutdowns.</a:t>
            </a:r>
            <a:endParaRPr sz="1050">
              <a:latin typeface="Montserrat"/>
              <a:cs typeface="Montserrat"/>
            </a:endParaRPr>
          </a:p>
          <a:p>
            <a:pPr marL="238760">
              <a:lnSpc>
                <a:spcPct val="100000"/>
              </a:lnSpc>
              <a:spcBef>
                <a:spcPts val="360"/>
              </a:spcBef>
            </a:pPr>
            <a:r>
              <a:rPr sz="135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Rated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Capacity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75" dirty="0">
                <a:solidFill>
                  <a:srgbClr val="2E5BB9"/>
                </a:solidFill>
                <a:latin typeface="Montserrat SemiBold"/>
                <a:cs typeface="Montserrat SemiBold"/>
              </a:rPr>
              <a:t>vs.</a:t>
            </a:r>
            <a:r>
              <a:rPr sz="13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Real-</a:t>
            </a:r>
            <a:r>
              <a:rPr sz="1350" b="1" spc="-125" dirty="0">
                <a:solidFill>
                  <a:srgbClr val="2E5BB9"/>
                </a:solidFill>
                <a:latin typeface="Montserrat SemiBold"/>
                <a:cs typeface="Montserrat SemiBold"/>
              </a:rPr>
              <a:t>World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Usable</a:t>
            </a:r>
            <a:r>
              <a:rPr sz="13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Energy</a:t>
            </a:r>
            <a:endParaRPr sz="1350">
              <a:latin typeface="Montserrat SemiBold"/>
              <a:cs typeface="Montserrat SemiBold"/>
            </a:endParaRPr>
          </a:p>
          <a:p>
            <a:pPr marL="238760" marR="165735">
              <a:lnSpc>
                <a:spcPts val="1200"/>
              </a:lnSpc>
              <a:spcBef>
                <a:spcPts val="345"/>
              </a:spcBef>
            </a:pPr>
            <a:r>
              <a:rPr sz="1050" spc="-65" dirty="0">
                <a:latin typeface="Montserrat"/>
                <a:cs typeface="Montserrat"/>
              </a:rPr>
              <a:t>Amp-</a:t>
            </a:r>
            <a:r>
              <a:rPr sz="1050" spc="-50" dirty="0">
                <a:latin typeface="Montserrat"/>
                <a:cs typeface="Montserrat"/>
              </a:rPr>
              <a:t>hour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ratings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from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lab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conditions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rarely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match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AMR's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dynamic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duty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cycles, </a:t>
            </a:r>
            <a:r>
              <a:rPr sz="1050" spc="-45" dirty="0">
                <a:latin typeface="Montserrat"/>
                <a:cs typeface="Montserrat"/>
              </a:rPr>
              <a:t>resulting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20" dirty="0">
                <a:latin typeface="Montserrat"/>
                <a:cs typeface="Montserrat"/>
              </a:rPr>
              <a:t>in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20-</a:t>
            </a:r>
            <a:r>
              <a:rPr sz="1050" spc="-60" dirty="0">
                <a:latin typeface="Montserrat"/>
                <a:cs typeface="Montserrat"/>
              </a:rPr>
              <a:t>30%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less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runtime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than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expected.</a:t>
            </a:r>
            <a:endParaRPr sz="10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38760" algn="l"/>
              </a:tabLst>
            </a:pPr>
            <a:r>
              <a:rPr sz="1875" b="1" spc="-75" baseline="2222" dirty="0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r>
              <a:rPr sz="1875" b="1" baseline="2222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sz="135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Cycle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85" dirty="0">
                <a:solidFill>
                  <a:srgbClr val="2E5BB9"/>
                </a:solidFill>
                <a:latin typeface="Montserrat SemiBold"/>
                <a:cs typeface="Montserrat SemiBold"/>
              </a:rPr>
              <a:t>Life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Illusion</a:t>
            </a:r>
            <a:endParaRPr sz="1350">
              <a:latin typeface="Montserrat SemiBold"/>
              <a:cs typeface="Montserrat SemiBold"/>
            </a:endParaRPr>
          </a:p>
          <a:p>
            <a:pPr marL="238760" marR="5080">
              <a:lnSpc>
                <a:spcPts val="1200"/>
              </a:lnSpc>
              <a:spcBef>
                <a:spcPts val="345"/>
              </a:spcBef>
            </a:pPr>
            <a:r>
              <a:rPr sz="1050" spc="-50" dirty="0">
                <a:latin typeface="Montserrat"/>
                <a:cs typeface="Montserrat"/>
              </a:rPr>
              <a:t>High-</a:t>
            </a:r>
            <a:r>
              <a:rPr sz="1050" spc="-45" dirty="0">
                <a:latin typeface="Montserrat"/>
                <a:cs typeface="Montserrat"/>
              </a:rPr>
              <a:t>current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demands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rapid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charging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significantly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reduce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actual</a:t>
            </a:r>
            <a:r>
              <a:rPr sz="1050" spc="1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cycle</a:t>
            </a:r>
            <a:r>
              <a:rPr sz="1050" spc="2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count </a:t>
            </a:r>
            <a:r>
              <a:rPr sz="1050" spc="-60" dirty="0">
                <a:latin typeface="Montserrat"/>
                <a:cs typeface="Montserrat"/>
              </a:rPr>
              <a:t>from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advertised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numbers,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impacting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85" dirty="0">
                <a:latin typeface="Montserrat"/>
                <a:cs typeface="Montserrat"/>
              </a:rPr>
              <a:t>TCO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maintenance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schedules.</a:t>
            </a:r>
            <a:endParaRPr sz="1050">
              <a:latin typeface="Montserrat"/>
              <a:cs typeface="Montserra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89" y="3778099"/>
            <a:ext cx="209550" cy="20954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7528" y="3717427"/>
            <a:ext cx="5035550" cy="6057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45745" algn="l"/>
              </a:tabLst>
            </a:pPr>
            <a:r>
              <a:rPr sz="1875" b="1" spc="-75" baseline="2222" dirty="0">
                <a:solidFill>
                  <a:srgbClr val="FFFFFF"/>
                </a:solidFill>
                <a:latin typeface="Montserrat"/>
                <a:cs typeface="Montserrat"/>
              </a:rPr>
              <a:t>4</a:t>
            </a:r>
            <a:r>
              <a:rPr sz="1875" b="1" baseline="2222" dirty="0">
                <a:solidFill>
                  <a:srgbClr val="FFFFFF"/>
                </a:solidFill>
                <a:latin typeface="Montserrat"/>
                <a:cs typeface="Montserrat"/>
              </a:rPr>
              <a:t>	</a:t>
            </a: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Thermal</a:t>
            </a:r>
            <a:r>
              <a:rPr sz="13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4" dirty="0">
                <a:solidFill>
                  <a:srgbClr val="2E5BB9"/>
                </a:solidFill>
                <a:latin typeface="Montserrat SemiBold"/>
                <a:cs typeface="Montserrat SemiBold"/>
              </a:rPr>
              <a:t>Management</a:t>
            </a:r>
            <a:r>
              <a:rPr sz="13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95" dirty="0">
                <a:solidFill>
                  <a:srgbClr val="2E5BB9"/>
                </a:solidFill>
                <a:latin typeface="Montserrat SemiBold"/>
                <a:cs typeface="Montserrat SemiBold"/>
              </a:rPr>
              <a:t>Blind</a:t>
            </a:r>
            <a:r>
              <a:rPr sz="1350" b="1" spc="-1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20" dirty="0">
                <a:solidFill>
                  <a:srgbClr val="2E5BB9"/>
                </a:solidFill>
                <a:latin typeface="Montserrat SemiBold"/>
                <a:cs typeface="Montserrat SemiBold"/>
              </a:rPr>
              <a:t>Spots</a:t>
            </a:r>
            <a:endParaRPr sz="1350">
              <a:latin typeface="Montserrat SemiBold"/>
              <a:cs typeface="Montserrat SemiBold"/>
            </a:endParaRPr>
          </a:p>
          <a:p>
            <a:pPr marL="245745" marR="5080">
              <a:lnSpc>
                <a:spcPts val="1130"/>
              </a:lnSpc>
              <a:spcBef>
                <a:spcPts val="400"/>
              </a:spcBef>
            </a:pPr>
            <a:r>
              <a:rPr sz="1050" spc="-55" dirty="0">
                <a:latin typeface="Montserrat"/>
                <a:cs typeface="Montserrat"/>
              </a:rPr>
              <a:t>Spec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sheets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don't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reveal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5" dirty="0">
                <a:latin typeface="Montserrat"/>
                <a:cs typeface="Montserrat"/>
              </a:rPr>
              <a:t>critical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thermal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design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issues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that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can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create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cell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hot </a:t>
            </a:r>
            <a:r>
              <a:rPr sz="1050" spc="-40" dirty="0">
                <a:latin typeface="Montserrat"/>
                <a:cs typeface="Montserrat"/>
              </a:rPr>
              <a:t>spots,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degrading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performance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potentially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creating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safety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risks.</a:t>
            </a:r>
            <a:endParaRPr sz="1050">
              <a:latin typeface="Montserrat"/>
              <a:cs typeface="Montserra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89" y="4378174"/>
            <a:ext cx="209550" cy="20954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4672" y="4355027"/>
            <a:ext cx="11620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Montserrat"/>
                <a:cs typeface="Montserrat"/>
              </a:rPr>
              <a:t>5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040" y="4317502"/>
            <a:ext cx="5111115" cy="6057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Environmental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 Extremes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ts val="1130"/>
              </a:lnSpc>
              <a:spcBef>
                <a:spcPts val="400"/>
              </a:spcBef>
            </a:pPr>
            <a:r>
              <a:rPr sz="1050" spc="-55" dirty="0">
                <a:latin typeface="Montserrat"/>
                <a:cs typeface="Montserrat"/>
              </a:rPr>
              <a:t>Standard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batteries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aren't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designed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for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warehouse/cold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storage</a:t>
            </a:r>
            <a:r>
              <a:rPr sz="1050" spc="1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conditions,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causing </a:t>
            </a:r>
            <a:r>
              <a:rPr sz="1050" spc="-55" dirty="0">
                <a:latin typeface="Montserrat"/>
                <a:cs typeface="Montserrat"/>
              </a:rPr>
              <a:t>performance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failures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at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high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temperatures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and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charging</a:t>
            </a:r>
            <a:r>
              <a:rPr sz="1050" spc="5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issues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0" dirty="0">
                <a:latin typeface="Montserrat"/>
                <a:cs typeface="Montserrat"/>
              </a:rPr>
              <a:t>below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freezing.</a:t>
            </a:r>
            <a:endParaRPr sz="1050">
              <a:latin typeface="Montserrat"/>
              <a:cs typeface="Montserra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89" y="4978249"/>
            <a:ext cx="209550" cy="20954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31398" y="4955102"/>
            <a:ext cx="12255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50" dirty="0">
                <a:solidFill>
                  <a:srgbClr val="FFFFFF"/>
                </a:solidFill>
                <a:latin typeface="Montserrat"/>
                <a:cs typeface="Montserrat"/>
              </a:rPr>
              <a:t>6</a:t>
            </a:r>
            <a:endParaRPr sz="125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040" y="4917577"/>
            <a:ext cx="4608830" cy="6153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35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"One-</a:t>
            </a:r>
            <a:r>
              <a:rPr sz="1350" b="1" spc="-85" dirty="0">
                <a:solidFill>
                  <a:srgbClr val="2E5BB9"/>
                </a:solidFill>
                <a:latin typeface="Montserrat SemiBold"/>
                <a:cs typeface="Montserrat SemiBold"/>
              </a:rPr>
              <a:t>Size-Fits-</a:t>
            </a:r>
            <a:r>
              <a:rPr sz="13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All"</a:t>
            </a:r>
            <a:r>
              <a:rPr sz="1350" b="1" spc="5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30" dirty="0">
                <a:solidFill>
                  <a:srgbClr val="2E5BB9"/>
                </a:solidFill>
                <a:latin typeface="Montserrat SemiBold"/>
                <a:cs typeface="Montserrat SemiBold"/>
              </a:rPr>
              <a:t>BMS</a:t>
            </a:r>
            <a:r>
              <a:rPr sz="1350" b="1" spc="5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Fallacy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ts val="1200"/>
              </a:lnSpc>
              <a:spcBef>
                <a:spcPts val="345"/>
              </a:spcBef>
            </a:pPr>
            <a:r>
              <a:rPr sz="1050" spc="-45" dirty="0">
                <a:latin typeface="Montserrat"/>
                <a:cs typeface="Montserrat"/>
              </a:rPr>
              <a:t>Generic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70" dirty="0">
                <a:latin typeface="Montserrat"/>
                <a:cs typeface="Montserrat"/>
              </a:rPr>
              <a:t>BMS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settings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cause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either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unnecessary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shutdowns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45" dirty="0">
                <a:latin typeface="Montserrat"/>
                <a:cs typeface="Montserrat"/>
              </a:rPr>
              <a:t>during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5" dirty="0">
                <a:latin typeface="Montserrat"/>
                <a:cs typeface="Montserrat"/>
              </a:rPr>
              <a:t>normal </a:t>
            </a:r>
            <a:r>
              <a:rPr sz="1050" spc="-50" dirty="0">
                <a:latin typeface="Montserrat"/>
                <a:cs typeface="Montserrat"/>
              </a:rPr>
              <a:t>operations</a:t>
            </a:r>
            <a:r>
              <a:rPr sz="1050" spc="-5" dirty="0">
                <a:latin typeface="Montserrat"/>
                <a:cs typeface="Montserrat"/>
              </a:rPr>
              <a:t> </a:t>
            </a:r>
            <a:r>
              <a:rPr sz="1050" spc="-30" dirty="0">
                <a:latin typeface="Montserrat"/>
                <a:cs typeface="Montserrat"/>
              </a:rPr>
              <a:t>or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insufficient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50" dirty="0">
                <a:latin typeface="Montserrat"/>
                <a:cs typeface="Montserrat"/>
              </a:rPr>
              <a:t>protection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for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65" dirty="0">
                <a:latin typeface="Montserrat"/>
                <a:cs typeface="Montserrat"/>
              </a:rPr>
              <a:t>AMR-</a:t>
            </a:r>
            <a:r>
              <a:rPr sz="1050" spc="-40" dirty="0">
                <a:latin typeface="Montserrat"/>
                <a:cs typeface="Montserrat"/>
              </a:rPr>
              <a:t>specific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40" dirty="0">
                <a:latin typeface="Montserrat"/>
                <a:cs typeface="Montserrat"/>
              </a:rPr>
              <a:t>fault</a:t>
            </a:r>
            <a:r>
              <a:rPr sz="1050" dirty="0">
                <a:latin typeface="Montserrat"/>
                <a:cs typeface="Montserrat"/>
              </a:rPr>
              <a:t> </a:t>
            </a:r>
            <a:r>
              <a:rPr sz="1050" spc="-10" dirty="0">
                <a:latin typeface="Montserrat"/>
                <a:cs typeface="Montserrat"/>
              </a:rPr>
              <a:t>conditions.</a:t>
            </a:r>
            <a:endParaRPr sz="1050">
              <a:latin typeface="Montserrat"/>
              <a:cs typeface="Montserra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9" name="object 19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4</a:t>
            </a:fld>
            <a:endParaRPr spc="-50" dirty="0">
              <a:latin typeface="Eras Bold ITC"/>
              <a:cs typeface="Eras Bold ITC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6EEA870-E652-2145-AE09-CA46DC97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9">
            <a:extLst>
              <a:ext uri="{FF2B5EF4-FFF2-40B4-BE49-F238E27FC236}">
                <a16:creationId xmlns:a16="http://schemas.microsoft.com/office/drawing/2014/main" id="{1A3E9176-2391-2A4E-A6B7-AD910ED05224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1704974"/>
            <a:ext cx="38100" cy="1057275"/>
          </a:xfrm>
          <a:custGeom>
            <a:avLst/>
            <a:gdLst/>
            <a:ahLst/>
            <a:cxnLst/>
            <a:rect l="l" t="t" r="r" b="b"/>
            <a:pathLst>
              <a:path w="38100" h="1057275">
                <a:moveTo>
                  <a:pt x="38099" y="1057274"/>
                </a:moveTo>
                <a:lnTo>
                  <a:pt x="0" y="1057274"/>
                </a:lnTo>
                <a:lnTo>
                  <a:pt x="0" y="0"/>
                </a:lnTo>
                <a:lnTo>
                  <a:pt x="38099" y="0"/>
                </a:lnTo>
                <a:lnTo>
                  <a:pt x="38099" y="1057274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2857499"/>
            <a:ext cx="38100" cy="876300"/>
          </a:xfrm>
          <a:custGeom>
            <a:avLst/>
            <a:gdLst/>
            <a:ahLst/>
            <a:cxnLst/>
            <a:rect l="l" t="t" r="r" b="b"/>
            <a:pathLst>
              <a:path w="38100" h="876300">
                <a:moveTo>
                  <a:pt x="38099" y="876299"/>
                </a:moveTo>
                <a:lnTo>
                  <a:pt x="0" y="876299"/>
                </a:lnTo>
                <a:lnTo>
                  <a:pt x="0" y="0"/>
                </a:lnTo>
                <a:lnTo>
                  <a:pt x="38099" y="0"/>
                </a:lnTo>
                <a:lnTo>
                  <a:pt x="38099" y="8762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599" y="3829049"/>
            <a:ext cx="5372100" cy="714375"/>
          </a:xfrm>
          <a:custGeom>
            <a:avLst/>
            <a:gdLst/>
            <a:ahLst/>
            <a:cxnLst/>
            <a:rect l="l" t="t" r="r" b="b"/>
            <a:pathLst>
              <a:path w="5372100" h="714375">
                <a:moveTo>
                  <a:pt x="5339051" y="714374"/>
                </a:moveTo>
                <a:lnTo>
                  <a:pt x="33047" y="714374"/>
                </a:lnTo>
                <a:lnTo>
                  <a:pt x="28187" y="713407"/>
                </a:lnTo>
                <a:lnTo>
                  <a:pt x="966" y="686187"/>
                </a:lnTo>
                <a:lnTo>
                  <a:pt x="0" y="681327"/>
                </a:lnTo>
                <a:lnTo>
                  <a:pt x="0" y="676274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5339051" y="0"/>
                </a:lnTo>
                <a:lnTo>
                  <a:pt x="5371132" y="28187"/>
                </a:lnTo>
                <a:lnTo>
                  <a:pt x="5372099" y="33047"/>
                </a:lnTo>
                <a:lnTo>
                  <a:pt x="5372099" y="681327"/>
                </a:lnTo>
                <a:lnTo>
                  <a:pt x="5343911" y="713407"/>
                </a:lnTo>
                <a:lnTo>
                  <a:pt x="5339051" y="714374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900" y="542352"/>
            <a:ext cx="445389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Voltage</a:t>
            </a:r>
            <a:r>
              <a:rPr sz="2050" b="1" spc="-5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80" dirty="0">
                <a:solidFill>
                  <a:srgbClr val="2E5BB9"/>
                </a:solidFill>
                <a:latin typeface="Montserrat"/>
                <a:cs typeface="Montserrat"/>
              </a:rPr>
              <a:t>Sag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85" dirty="0">
                <a:solidFill>
                  <a:srgbClr val="2E5BB9"/>
                </a:solidFill>
                <a:latin typeface="Montserrat"/>
                <a:cs typeface="Montserrat"/>
              </a:rPr>
              <a:t>and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00" dirty="0">
                <a:solidFill>
                  <a:srgbClr val="2E5BB9"/>
                </a:solidFill>
                <a:latin typeface="Montserrat"/>
                <a:cs typeface="Montserrat"/>
              </a:rPr>
              <a:t>Power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20" dirty="0">
                <a:solidFill>
                  <a:srgbClr val="2E5BB9"/>
                </a:solidFill>
                <a:latin typeface="Montserrat"/>
                <a:cs typeface="Montserrat"/>
              </a:rPr>
              <a:t>Interruptions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8149" y="20859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8149" y="22669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8149" y="2457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149" y="26479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70" y="47624"/>
                </a:moveTo>
                <a:lnTo>
                  <a:pt x="20654" y="47624"/>
                </a:lnTo>
                <a:lnTo>
                  <a:pt x="17617" y="47020"/>
                </a:lnTo>
                <a:lnTo>
                  <a:pt x="0" y="26970"/>
                </a:lnTo>
                <a:lnTo>
                  <a:pt x="0" y="20654"/>
                </a:lnTo>
                <a:lnTo>
                  <a:pt x="20654" y="0"/>
                </a:lnTo>
                <a:lnTo>
                  <a:pt x="26970" y="0"/>
                </a:lnTo>
                <a:lnTo>
                  <a:pt x="47625" y="23812"/>
                </a:lnTo>
                <a:lnTo>
                  <a:pt x="47624" y="26970"/>
                </a:lnTo>
                <a:lnTo>
                  <a:pt x="26970" y="47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900" y="988276"/>
            <a:ext cx="5304790" cy="3463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128270">
              <a:lnSpc>
                <a:spcPct val="106000"/>
              </a:lnSpc>
              <a:spcBef>
                <a:spcPts val="135"/>
              </a:spcBef>
            </a:pPr>
            <a:r>
              <a:rPr sz="1150" spc="-80" dirty="0">
                <a:latin typeface="Montserrat"/>
                <a:cs typeface="Montserrat"/>
              </a:rPr>
              <a:t>A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spec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sheet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lists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nominal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voltage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(e.g.,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110" dirty="0">
                <a:latin typeface="Montserrat"/>
                <a:cs typeface="Montserrat"/>
              </a:rPr>
              <a:t>24V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48V),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but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this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figure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is </a:t>
            </a:r>
            <a:r>
              <a:rPr sz="1150" spc="-55" dirty="0">
                <a:latin typeface="Montserrat"/>
                <a:cs typeface="Montserrat"/>
              </a:rPr>
              <a:t>static.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In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real-</a:t>
            </a:r>
            <a:r>
              <a:rPr sz="1150" spc="-75" dirty="0">
                <a:latin typeface="Montserrat"/>
                <a:cs typeface="Montserrat"/>
              </a:rPr>
              <a:t>world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operations,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voltage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behaves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dynamically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can </a:t>
            </a:r>
            <a:r>
              <a:rPr sz="1150" spc="-60" dirty="0">
                <a:latin typeface="Montserrat"/>
                <a:cs typeface="Montserrat"/>
              </a:rPr>
              <a:t>significantly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drop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under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load.</a:t>
            </a:r>
            <a:endParaRPr sz="1150">
              <a:latin typeface="Montserrat"/>
              <a:cs typeface="Montserrat"/>
            </a:endParaRPr>
          </a:p>
          <a:p>
            <a:pPr marL="145415">
              <a:lnSpc>
                <a:spcPct val="100000"/>
              </a:lnSpc>
              <a:spcBef>
                <a:spcPts val="1045"/>
              </a:spcBef>
            </a:pPr>
            <a:r>
              <a:rPr sz="1500" b="1" spc="-140" dirty="0">
                <a:solidFill>
                  <a:srgbClr val="FF7E00"/>
                </a:solidFill>
                <a:latin typeface="Montserrat SemiBold"/>
                <a:cs typeface="Montserrat SemiBold"/>
              </a:rPr>
              <a:t>When</a:t>
            </a:r>
            <a:r>
              <a:rPr sz="15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Voltage</a:t>
            </a:r>
            <a:r>
              <a:rPr sz="15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Sag</a:t>
            </a:r>
            <a:r>
              <a:rPr sz="1500" b="1" spc="-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Occurs</a:t>
            </a:r>
            <a:endParaRPr sz="1500">
              <a:latin typeface="Montserrat SemiBold"/>
              <a:cs typeface="Montserrat SemiBold"/>
            </a:endParaRPr>
          </a:p>
          <a:p>
            <a:pPr marL="374015" marR="1798955">
              <a:lnSpc>
                <a:spcPct val="106000"/>
              </a:lnSpc>
              <a:spcBef>
                <a:spcPts val="565"/>
              </a:spcBef>
            </a:pPr>
            <a:r>
              <a:rPr sz="1150" spc="-75" dirty="0">
                <a:latin typeface="Montserrat"/>
                <a:cs typeface="Montserrat"/>
              </a:rPr>
              <a:t>During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high-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events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(AMR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acceleration) </a:t>
            </a:r>
            <a:r>
              <a:rPr sz="1150" spc="-95" dirty="0">
                <a:latin typeface="Montserrat"/>
                <a:cs typeface="Montserrat"/>
              </a:rPr>
              <a:t>When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lifting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moving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heavy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payloads </a:t>
            </a:r>
            <a:r>
              <a:rPr sz="1150" spc="-65" dirty="0">
                <a:latin typeface="Montserrat"/>
                <a:cs typeface="Montserrat"/>
              </a:rPr>
              <a:t>Navigating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inclines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rough</a:t>
            </a:r>
            <a:r>
              <a:rPr sz="1150" spc="-10" dirty="0">
                <a:latin typeface="Montserrat"/>
                <a:cs typeface="Montserrat"/>
              </a:rPr>
              <a:t> terrain</a:t>
            </a:r>
            <a:endParaRPr sz="1150">
              <a:latin typeface="Montserrat"/>
              <a:cs typeface="Montserrat"/>
            </a:endParaRPr>
          </a:p>
          <a:p>
            <a:pPr marL="374015">
              <a:lnSpc>
                <a:spcPct val="100000"/>
              </a:lnSpc>
              <a:spcBef>
                <a:spcPts val="120"/>
              </a:spcBef>
            </a:pPr>
            <a:r>
              <a:rPr sz="1150" spc="-55" dirty="0">
                <a:latin typeface="Montserrat"/>
                <a:cs typeface="Montserrat"/>
              </a:rPr>
              <a:t>In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cold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operating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environments</a:t>
            </a:r>
            <a:endParaRPr sz="1150">
              <a:latin typeface="Montserrat"/>
              <a:cs typeface="Montserrat"/>
            </a:endParaRPr>
          </a:p>
          <a:p>
            <a:pPr marL="145415">
              <a:lnSpc>
                <a:spcPct val="100000"/>
              </a:lnSpc>
              <a:spcBef>
                <a:spcPts val="819"/>
              </a:spcBef>
            </a:pPr>
            <a:r>
              <a:rPr sz="1500" b="1" spc="-105" dirty="0">
                <a:solidFill>
                  <a:srgbClr val="FF7E00"/>
                </a:solidFill>
                <a:latin typeface="Montserrat SemiBold"/>
                <a:cs typeface="Montserrat SemiBold"/>
              </a:rPr>
              <a:t>Impact</a:t>
            </a:r>
            <a:r>
              <a:rPr sz="1500" b="1" spc="-2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4" dirty="0">
                <a:solidFill>
                  <a:srgbClr val="FF7E00"/>
                </a:solidFill>
                <a:latin typeface="Montserrat SemiBold"/>
                <a:cs typeface="Montserrat SemiBold"/>
              </a:rPr>
              <a:t>on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35" dirty="0">
                <a:solidFill>
                  <a:srgbClr val="FF7E00"/>
                </a:solidFill>
                <a:latin typeface="Montserrat SemiBold"/>
                <a:cs typeface="Montserrat SemiBold"/>
              </a:rPr>
              <a:t>AMR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Operations</a:t>
            </a:r>
            <a:endParaRPr sz="1500">
              <a:latin typeface="Montserrat SemiBold"/>
              <a:cs typeface="Montserrat SemiBold"/>
            </a:endParaRPr>
          </a:p>
          <a:p>
            <a:pPr marL="145415" marR="5080">
              <a:lnSpc>
                <a:spcPct val="106000"/>
              </a:lnSpc>
              <a:spcBef>
                <a:spcPts val="570"/>
              </a:spcBef>
            </a:pPr>
            <a:r>
              <a:rPr sz="1150" spc="-20" dirty="0">
                <a:latin typeface="Montserrat"/>
                <a:cs typeface="Montserrat"/>
              </a:rPr>
              <a:t>If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voltage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sag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40" dirty="0">
                <a:latin typeface="Montserrat"/>
                <a:cs typeface="Montserrat"/>
              </a:rPr>
              <a:t>is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too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severe,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voltage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can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fall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below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AMR's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minimum </a:t>
            </a:r>
            <a:r>
              <a:rPr sz="1150" spc="-70" dirty="0">
                <a:latin typeface="Montserrat"/>
                <a:cs typeface="Montserrat"/>
              </a:rPr>
              <a:t>operating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threshold,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causing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robot's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control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system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register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fault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and </a:t>
            </a:r>
            <a:r>
              <a:rPr sz="1150" spc="-65" dirty="0">
                <a:latin typeface="Montserrat"/>
                <a:cs typeface="Montserrat"/>
              </a:rPr>
              <a:t>shut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down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unexpectedly.</a:t>
            </a:r>
            <a:endParaRPr sz="1150">
              <a:latin typeface="Montserrat"/>
              <a:cs typeface="Montserrat"/>
            </a:endParaRPr>
          </a:p>
          <a:p>
            <a:pPr marL="360045">
              <a:lnSpc>
                <a:spcPts val="1305"/>
              </a:lnSpc>
              <a:spcBef>
                <a:spcPts val="1420"/>
              </a:spcBef>
            </a:pPr>
            <a:r>
              <a:rPr sz="1200" b="1" spc="-75" dirty="0">
                <a:latin typeface="Montserrat SemiBold"/>
                <a:cs typeface="Montserrat SemiBold"/>
              </a:rPr>
              <a:t>Critical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10" dirty="0">
                <a:latin typeface="Montserrat SemiBold"/>
                <a:cs typeface="Montserrat SemiBold"/>
              </a:rPr>
              <a:t>Fact:</a:t>
            </a:r>
            <a:endParaRPr sz="1200">
              <a:latin typeface="Montserrat SemiBold"/>
              <a:cs typeface="Montserrat SemiBold"/>
            </a:endParaRPr>
          </a:p>
          <a:p>
            <a:pPr marL="360045" marR="5080" indent="-271780">
              <a:lnSpc>
                <a:spcPct val="91800"/>
              </a:lnSpc>
              <a:spcBef>
                <a:spcPts val="25"/>
              </a:spcBef>
            </a:pPr>
            <a:r>
              <a:rPr sz="1600" spc="240" dirty="0">
                <a:solidFill>
                  <a:srgbClr val="FF7E00"/>
                </a:solidFill>
                <a:latin typeface="DejaVu Sans"/>
                <a:cs typeface="DejaVu Sans"/>
              </a:rPr>
              <a:t>⚠</a:t>
            </a:r>
            <a:r>
              <a:rPr sz="1600" spc="-35" dirty="0">
                <a:solidFill>
                  <a:srgbClr val="FF7E00"/>
                </a:solidFill>
                <a:latin typeface="DejaVu Sans"/>
                <a:cs typeface="DejaVu Sans"/>
              </a:rPr>
              <a:t> </a:t>
            </a:r>
            <a:r>
              <a:rPr sz="1725" spc="-89" baseline="2415" dirty="0">
                <a:latin typeface="Montserrat"/>
                <a:cs typeface="Montserrat"/>
              </a:rPr>
              <a:t>This</a:t>
            </a:r>
            <a:r>
              <a:rPr sz="1725" spc="-15" baseline="2415" dirty="0">
                <a:latin typeface="Montserrat"/>
                <a:cs typeface="Montserrat"/>
              </a:rPr>
              <a:t> </a:t>
            </a:r>
            <a:r>
              <a:rPr sz="1725" spc="-104" baseline="2415" dirty="0">
                <a:latin typeface="Montserrat"/>
                <a:cs typeface="Montserrat"/>
              </a:rPr>
              <a:t>dynamic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97" baseline="2415" dirty="0">
                <a:latin typeface="Montserrat"/>
                <a:cs typeface="Montserrat"/>
              </a:rPr>
              <a:t>behavior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60" baseline="2415" dirty="0">
                <a:latin typeface="Montserrat"/>
                <a:cs typeface="Montserrat"/>
              </a:rPr>
              <a:t>is</a:t>
            </a:r>
            <a:r>
              <a:rPr sz="1725" spc="-15" baseline="2415" dirty="0">
                <a:latin typeface="Montserrat"/>
                <a:cs typeface="Montserrat"/>
              </a:rPr>
              <a:t> </a:t>
            </a:r>
            <a:r>
              <a:rPr sz="1725" spc="-120" baseline="2415" dirty="0">
                <a:latin typeface="Montserrat"/>
                <a:cs typeface="Montserrat"/>
              </a:rPr>
              <a:t>never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104" baseline="2415" dirty="0">
                <a:latin typeface="Montserrat"/>
                <a:cs typeface="Montserrat"/>
              </a:rPr>
              <a:t>detailed</a:t>
            </a:r>
            <a:r>
              <a:rPr sz="1725" spc="-15" baseline="2415" dirty="0">
                <a:latin typeface="Montserrat"/>
                <a:cs typeface="Montserrat"/>
              </a:rPr>
              <a:t> </a:t>
            </a:r>
            <a:r>
              <a:rPr sz="1725" spc="-112" baseline="2415" dirty="0">
                <a:latin typeface="Montserrat"/>
                <a:cs typeface="Montserrat"/>
              </a:rPr>
              <a:t>on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104" baseline="2415" dirty="0">
                <a:latin typeface="Montserrat"/>
                <a:cs typeface="Montserrat"/>
              </a:rPr>
              <a:t>a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104" baseline="2415" dirty="0">
                <a:latin typeface="Montserrat"/>
                <a:cs typeface="Montserrat"/>
              </a:rPr>
              <a:t>standard</a:t>
            </a:r>
            <a:r>
              <a:rPr sz="1725" spc="-15" baseline="2415" dirty="0">
                <a:latin typeface="Montserrat"/>
                <a:cs typeface="Montserrat"/>
              </a:rPr>
              <a:t> </a:t>
            </a:r>
            <a:r>
              <a:rPr sz="1725" spc="-104" baseline="2415" dirty="0">
                <a:latin typeface="Montserrat"/>
                <a:cs typeface="Montserrat"/>
              </a:rPr>
              <a:t>spec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82" baseline="2415" dirty="0">
                <a:latin typeface="Montserrat"/>
                <a:cs typeface="Montserrat"/>
              </a:rPr>
              <a:t>sheet,</a:t>
            </a:r>
            <a:r>
              <a:rPr sz="1725" spc="-15" baseline="2415" dirty="0">
                <a:latin typeface="Montserrat"/>
                <a:cs typeface="Montserrat"/>
              </a:rPr>
              <a:t> </a:t>
            </a:r>
            <a:r>
              <a:rPr sz="1725" spc="-104" baseline="2415" dirty="0">
                <a:latin typeface="Montserrat"/>
                <a:cs typeface="Montserrat"/>
              </a:rPr>
              <a:t>yet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67" baseline="2415" dirty="0">
                <a:latin typeface="Montserrat"/>
                <a:cs typeface="Montserrat"/>
              </a:rPr>
              <a:t>it's</a:t>
            </a:r>
            <a:r>
              <a:rPr sz="1725" spc="-22" baseline="2415" dirty="0">
                <a:latin typeface="Montserrat"/>
                <a:cs typeface="Montserrat"/>
              </a:rPr>
              <a:t> </a:t>
            </a:r>
            <a:r>
              <a:rPr sz="1725" spc="-75" baseline="2415" dirty="0">
                <a:latin typeface="Montserrat"/>
                <a:cs typeface="Montserrat"/>
              </a:rPr>
              <a:t>a </a:t>
            </a:r>
            <a:r>
              <a:rPr sz="1150" spc="-95" dirty="0">
                <a:latin typeface="Montserrat"/>
                <a:cs typeface="Montserrat"/>
              </a:rPr>
              <a:t>common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cause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unexplained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field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failures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operational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disruptions.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4657725"/>
            <a:ext cx="4829174" cy="204796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5</a:t>
            </a:fld>
            <a:endParaRPr spc="-50" dirty="0">
              <a:latin typeface="Eras Bold ITC"/>
              <a:cs typeface="Eras Bold ITC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5E18A3E-DA6F-B344-8A5A-B76347F9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0D37D641-0DD9-0A47-87DF-FB31B58E0609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231" y="5753834"/>
            <a:ext cx="5372100" cy="1019175"/>
          </a:xfrm>
          <a:custGeom>
            <a:avLst/>
            <a:gdLst/>
            <a:ahLst/>
            <a:cxnLst/>
            <a:rect l="l" t="t" r="r" b="b"/>
            <a:pathLst>
              <a:path w="5372100" h="1019175">
                <a:moveTo>
                  <a:pt x="5318702" y="1019174"/>
                </a:moveTo>
                <a:lnTo>
                  <a:pt x="53397" y="1019174"/>
                </a:lnTo>
                <a:lnTo>
                  <a:pt x="49680" y="1018808"/>
                </a:lnTo>
                <a:lnTo>
                  <a:pt x="14085" y="999781"/>
                </a:lnTo>
                <a:lnTo>
                  <a:pt x="0" y="965777"/>
                </a:lnTo>
                <a:lnTo>
                  <a:pt x="0" y="962024"/>
                </a:lnTo>
                <a:lnTo>
                  <a:pt x="0" y="53397"/>
                </a:lnTo>
                <a:lnTo>
                  <a:pt x="19392" y="14084"/>
                </a:lnTo>
                <a:lnTo>
                  <a:pt x="53397" y="0"/>
                </a:lnTo>
                <a:lnTo>
                  <a:pt x="5318702" y="0"/>
                </a:lnTo>
                <a:lnTo>
                  <a:pt x="5358013" y="19391"/>
                </a:lnTo>
                <a:lnTo>
                  <a:pt x="5372099" y="53397"/>
                </a:lnTo>
                <a:lnTo>
                  <a:pt x="5372099" y="965777"/>
                </a:lnTo>
                <a:lnTo>
                  <a:pt x="5352707" y="1005088"/>
                </a:lnTo>
                <a:lnTo>
                  <a:pt x="5322418" y="1018808"/>
                </a:lnTo>
                <a:lnTo>
                  <a:pt x="5318702" y="1019174"/>
                </a:lnTo>
                <a:close/>
              </a:path>
            </a:pathLst>
          </a:custGeom>
          <a:solidFill>
            <a:srgbClr val="F2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80452"/>
            <a:ext cx="5342890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Spec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65" dirty="0">
                <a:solidFill>
                  <a:srgbClr val="2E5BB9"/>
                </a:solidFill>
                <a:latin typeface="Montserrat"/>
                <a:cs typeface="Montserrat"/>
              </a:rPr>
              <a:t>Sheet</a:t>
            </a:r>
            <a:r>
              <a:rPr sz="20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70" dirty="0">
                <a:solidFill>
                  <a:srgbClr val="2E5BB9"/>
                </a:solidFill>
                <a:latin typeface="Montserrat"/>
                <a:cs typeface="Montserrat"/>
              </a:rPr>
              <a:t>Capacity</a:t>
            </a:r>
            <a:r>
              <a:rPr sz="20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30" dirty="0">
                <a:solidFill>
                  <a:srgbClr val="2E5BB9"/>
                </a:solidFill>
                <a:latin typeface="Montserrat"/>
                <a:cs typeface="Montserrat"/>
              </a:rPr>
              <a:t>vs.</a:t>
            </a:r>
            <a:r>
              <a:rPr sz="2050" b="1" spc="-2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65" dirty="0">
                <a:solidFill>
                  <a:srgbClr val="2E5BB9"/>
                </a:solidFill>
                <a:latin typeface="Montserrat"/>
                <a:cs typeface="Montserrat"/>
              </a:rPr>
              <a:t>Real-</a:t>
            </a:r>
            <a:r>
              <a:rPr sz="2050" b="1" spc="-195" dirty="0">
                <a:solidFill>
                  <a:srgbClr val="2E5BB9"/>
                </a:solidFill>
                <a:latin typeface="Montserrat"/>
                <a:cs typeface="Montserrat"/>
              </a:rPr>
              <a:t>World</a:t>
            </a:r>
            <a:r>
              <a:rPr sz="2050" b="1" spc="-3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14" dirty="0">
                <a:solidFill>
                  <a:srgbClr val="2E5BB9"/>
                </a:solidFill>
                <a:latin typeface="Montserrat"/>
                <a:cs typeface="Montserrat"/>
              </a:rPr>
              <a:t>Runtime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900" y="1026376"/>
            <a:ext cx="5317490" cy="587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35"/>
              </a:spcBef>
            </a:pPr>
            <a:r>
              <a:rPr sz="1150" spc="-80" dirty="0">
                <a:latin typeface="Montserrat"/>
                <a:cs typeface="Montserrat"/>
              </a:rPr>
              <a:t>Amp-</a:t>
            </a:r>
            <a:r>
              <a:rPr sz="1150" spc="-70" dirty="0">
                <a:latin typeface="Montserrat"/>
                <a:cs typeface="Montserrat"/>
              </a:rPr>
              <a:t>hour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(Ah)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capacity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ratings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on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spec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sheets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are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measured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under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ideal </a:t>
            </a:r>
            <a:r>
              <a:rPr sz="1150" spc="-70" dirty="0">
                <a:latin typeface="Montserrat"/>
                <a:cs typeface="Montserrat"/>
              </a:rPr>
              <a:t>laboratory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conditions,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typically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low,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constant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discharge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rate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(0.2C).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However, </a:t>
            </a:r>
            <a:r>
              <a:rPr sz="1150" spc="-80" dirty="0">
                <a:latin typeface="Montserrat"/>
                <a:cs typeface="Montserrat"/>
              </a:rPr>
              <a:t>an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AMR's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duty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40" dirty="0">
                <a:latin typeface="Montserrat"/>
                <a:cs typeface="Montserrat"/>
              </a:rPr>
              <a:t>is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far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more</a:t>
            </a:r>
            <a:r>
              <a:rPr sz="1150" spc="-10" dirty="0">
                <a:latin typeface="Montserrat"/>
                <a:cs typeface="Montserrat"/>
              </a:rPr>
              <a:t> demanding: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231" y="4325084"/>
            <a:ext cx="190500" cy="1904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6253" y="4325148"/>
            <a:ext cx="9461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0" dirty="0">
                <a:solidFill>
                  <a:srgbClr val="FFFFFF"/>
                </a:solidFill>
                <a:latin typeface="Verdana Pro Semibold"/>
                <a:cs typeface="Verdana Pro Semibold"/>
              </a:rPr>
              <a:t>L</a:t>
            </a:r>
            <a:endParaRPr sz="950">
              <a:latin typeface="Verdana Pro Semibold"/>
              <a:cs typeface="Verdana Pro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232" y="4256948"/>
            <a:ext cx="4870450" cy="6724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350" b="1" spc="-105" dirty="0">
                <a:solidFill>
                  <a:srgbClr val="2E5BB9"/>
                </a:solidFill>
                <a:latin typeface="Montserrat SemiBold"/>
                <a:cs typeface="Montserrat SemiBold"/>
              </a:rPr>
              <a:t>Lab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Test</a:t>
            </a:r>
            <a:r>
              <a:rPr sz="13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Conditions: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3299"/>
              </a:lnSpc>
              <a:spcBef>
                <a:spcPts val="260"/>
              </a:spcBef>
            </a:pPr>
            <a:r>
              <a:rPr sz="1150" spc="-80" dirty="0">
                <a:latin typeface="Montserrat"/>
                <a:cs typeface="Montserrat"/>
              </a:rPr>
              <a:t>Constant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low-</a:t>
            </a:r>
            <a:r>
              <a:rPr sz="1150" spc="-80" dirty="0">
                <a:latin typeface="Montserrat"/>
                <a:cs typeface="Montserrat"/>
              </a:rPr>
              <a:t>rate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discharge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room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temperature,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resulting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30" dirty="0">
                <a:latin typeface="Montserrat"/>
                <a:cs typeface="Montserrat"/>
              </a:rPr>
              <a:t>optimistic </a:t>
            </a:r>
            <a:r>
              <a:rPr sz="1150" spc="-70" dirty="0">
                <a:latin typeface="Montserrat"/>
                <a:cs typeface="Montserrat"/>
              </a:rPr>
              <a:t>capacity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ratings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that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rarely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reflect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real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operating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conditions.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31" y="5020409"/>
            <a:ext cx="190500" cy="1904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8663" y="5020473"/>
            <a:ext cx="1098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50" dirty="0">
                <a:solidFill>
                  <a:srgbClr val="FFFFFF"/>
                </a:solidFill>
                <a:latin typeface="Verdana Pro Semibold"/>
                <a:cs typeface="Verdana Pro Semibold"/>
              </a:rPr>
              <a:t>R</a:t>
            </a:r>
            <a:endParaRPr sz="950">
              <a:latin typeface="Verdana Pro Semibold"/>
              <a:cs typeface="Verdana Pro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2232" y="4952273"/>
            <a:ext cx="5064125" cy="6819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350" b="1" spc="-100" dirty="0">
                <a:solidFill>
                  <a:srgbClr val="2E5BB9"/>
                </a:solidFill>
                <a:latin typeface="Montserrat SemiBold"/>
                <a:cs typeface="Montserrat SemiBold"/>
              </a:rPr>
              <a:t>Real-</a:t>
            </a:r>
            <a:r>
              <a:rPr sz="1350" b="1" spc="-125" dirty="0">
                <a:solidFill>
                  <a:srgbClr val="2E5BB9"/>
                </a:solidFill>
                <a:latin typeface="Montserrat SemiBold"/>
                <a:cs typeface="Montserrat SemiBold"/>
              </a:rPr>
              <a:t>World</a:t>
            </a:r>
            <a:r>
              <a:rPr sz="135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35" dirty="0">
                <a:solidFill>
                  <a:srgbClr val="2E5BB9"/>
                </a:solidFill>
                <a:latin typeface="Montserrat SemiBold"/>
                <a:cs typeface="Montserrat SemiBold"/>
              </a:rPr>
              <a:t>AMR</a:t>
            </a:r>
            <a:r>
              <a:rPr sz="1350" b="1" spc="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Usage: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8700"/>
              </a:lnSpc>
              <a:spcBef>
                <a:spcPts val="185"/>
              </a:spcBef>
            </a:pPr>
            <a:r>
              <a:rPr sz="1150" spc="-70" dirty="0">
                <a:latin typeface="Montserrat"/>
                <a:cs typeface="Montserrat"/>
              </a:rPr>
              <a:t>Variable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load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high-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peaks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acceleration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45" dirty="0">
                <a:latin typeface="Montserrat"/>
                <a:cs typeface="Montserrat"/>
              </a:rPr>
              <a:t>lifting,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combined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temperature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fluctuations,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reducing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usable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capacity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by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20-</a:t>
            </a:r>
            <a:r>
              <a:rPr sz="1150" spc="-20" dirty="0">
                <a:latin typeface="Montserrat"/>
                <a:cs typeface="Montserrat"/>
              </a:rPr>
              <a:t>30%.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831" y="5822455"/>
            <a:ext cx="5123180" cy="8216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1350" b="1" spc="-90" dirty="0">
                <a:solidFill>
                  <a:srgbClr val="FF7E00"/>
                </a:solidFill>
                <a:latin typeface="Montserrat SemiBold"/>
                <a:cs typeface="Montserrat SemiBold"/>
              </a:rPr>
              <a:t>Practical</a:t>
            </a:r>
            <a:r>
              <a:rPr sz="135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3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Impact:</a:t>
            </a:r>
            <a:endParaRPr sz="1350">
              <a:latin typeface="Montserrat SemiBold"/>
              <a:cs typeface="Montserrat SemiBold"/>
            </a:endParaRPr>
          </a:p>
          <a:p>
            <a:pPr marL="12700" marR="5080">
              <a:lnSpc>
                <a:spcPct val="106000"/>
              </a:lnSpc>
              <a:spcBef>
                <a:spcPts val="70"/>
              </a:spcBef>
            </a:pPr>
            <a:r>
              <a:rPr sz="1150" spc="-85" dirty="0">
                <a:latin typeface="Montserrat"/>
                <a:cs typeface="Montserrat"/>
              </a:rPr>
              <a:t>An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engineer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designing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8-</a:t>
            </a:r>
            <a:r>
              <a:rPr sz="1150" spc="-70" dirty="0">
                <a:latin typeface="Montserrat"/>
                <a:cs typeface="Montserrat"/>
              </a:rPr>
              <a:t>hour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shift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based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60Ah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spec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sheet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rating </a:t>
            </a:r>
            <a:r>
              <a:rPr sz="1150" spc="-95" dirty="0">
                <a:latin typeface="Montserrat"/>
                <a:cs typeface="Montserrat"/>
              </a:rPr>
              <a:t>may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find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only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runs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6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hours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actual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operation,</a:t>
            </a:r>
            <a:r>
              <a:rPr sz="1150" spc="-10" dirty="0">
                <a:latin typeface="Montserrat"/>
                <a:cs typeface="Montserrat"/>
              </a:rPr>
              <a:t> severely </a:t>
            </a:r>
            <a:r>
              <a:rPr sz="1150" spc="-65" dirty="0">
                <a:latin typeface="Montserrat"/>
                <a:cs typeface="Montserrat"/>
              </a:rPr>
              <a:t>impacting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productivity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uptime.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4" name="object 14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6</a:t>
            </a:fld>
            <a:endParaRPr spc="-50" dirty="0">
              <a:latin typeface="Eras Bold ITC"/>
              <a:cs typeface="Eras Bold ITC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7EFE2A7-7C26-3148-A6AB-6BE89233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9">
            <a:extLst>
              <a:ext uri="{FF2B5EF4-FFF2-40B4-BE49-F238E27FC236}">
                <a16:creationId xmlns:a16="http://schemas.microsoft.com/office/drawing/2014/main" id="{7D5AC029-1B76-1C44-A829-75AAA4A934C2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3074" name="Picture 2" descr="Capacity Comparison Chart">
            <a:extLst>
              <a:ext uri="{FF2B5EF4-FFF2-40B4-BE49-F238E27FC236}">
                <a16:creationId xmlns:a16="http://schemas.microsoft.com/office/drawing/2014/main" id="{1844E4BF-B146-644E-A3EF-E3900506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22550"/>
            <a:ext cx="4400550" cy="2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580452"/>
            <a:ext cx="477583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-170" dirty="0">
                <a:solidFill>
                  <a:srgbClr val="2E5BB9"/>
                </a:solidFill>
                <a:latin typeface="Montserrat"/>
                <a:cs typeface="Montserrat"/>
              </a:rPr>
              <a:t>Cycle</a:t>
            </a:r>
            <a:r>
              <a:rPr sz="2050" b="1" spc="-5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35" dirty="0">
                <a:solidFill>
                  <a:srgbClr val="2E5BB9"/>
                </a:solidFill>
                <a:latin typeface="Montserrat"/>
                <a:cs typeface="Montserrat"/>
              </a:rPr>
              <a:t>Life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200" dirty="0">
                <a:solidFill>
                  <a:srgbClr val="2E5BB9"/>
                </a:solidFill>
                <a:latin typeface="Montserrat"/>
                <a:cs typeface="Montserrat"/>
              </a:rPr>
              <a:t>&amp;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75" dirty="0">
                <a:solidFill>
                  <a:srgbClr val="2E5BB9"/>
                </a:solidFill>
                <a:latin typeface="Montserrat"/>
                <a:cs typeface="Montserrat"/>
              </a:rPr>
              <a:t>Energy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65" dirty="0">
                <a:solidFill>
                  <a:srgbClr val="2E5BB9"/>
                </a:solidFill>
                <a:latin typeface="Montserrat"/>
                <a:cs typeface="Montserrat"/>
              </a:rPr>
              <a:t>Density</a:t>
            </a:r>
            <a:r>
              <a:rPr sz="2050" b="1" spc="-4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25" dirty="0">
                <a:solidFill>
                  <a:srgbClr val="2E5BB9"/>
                </a:solidFill>
                <a:latin typeface="Montserrat"/>
                <a:cs typeface="Montserrat"/>
              </a:rPr>
              <a:t>Imperatives</a:t>
            </a:r>
            <a:endParaRPr sz="205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599" y="1066800"/>
            <a:ext cx="28575" cy="1333500"/>
          </a:xfrm>
          <a:custGeom>
            <a:avLst/>
            <a:gdLst/>
            <a:ahLst/>
            <a:cxnLst/>
            <a:rect l="l" t="t" r="r" b="b"/>
            <a:pathLst>
              <a:path w="28575" h="1333500">
                <a:moveTo>
                  <a:pt x="28574" y="1333499"/>
                </a:moveTo>
                <a:lnTo>
                  <a:pt x="0" y="1333499"/>
                </a:lnTo>
                <a:lnTo>
                  <a:pt x="0" y="0"/>
                </a:lnTo>
                <a:lnTo>
                  <a:pt x="28574" y="0"/>
                </a:lnTo>
                <a:lnTo>
                  <a:pt x="28574" y="1333499"/>
                </a:lnTo>
                <a:close/>
              </a:path>
            </a:pathLst>
          </a:custGeom>
          <a:solidFill>
            <a:srgbClr val="2E5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724" y="940825"/>
            <a:ext cx="1945005" cy="14255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On</a:t>
            </a:r>
            <a:r>
              <a:rPr sz="14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4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the</a:t>
            </a:r>
            <a:r>
              <a:rPr sz="14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450" b="1" spc="-65" dirty="0">
                <a:solidFill>
                  <a:srgbClr val="2E5BB9"/>
                </a:solidFill>
                <a:latin typeface="Montserrat SemiBold"/>
                <a:cs typeface="Montserrat SemiBold"/>
              </a:rPr>
              <a:t>Spec</a:t>
            </a:r>
            <a:r>
              <a:rPr sz="1450" b="1" spc="-2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4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Sheet:</a:t>
            </a:r>
            <a:endParaRPr sz="1450">
              <a:latin typeface="Montserrat SemiBold"/>
              <a:cs typeface="Montserrat SemiBold"/>
            </a:endParaRPr>
          </a:p>
          <a:p>
            <a:pPr marL="12700" marR="10795">
              <a:lnSpc>
                <a:spcPts val="1350"/>
              </a:lnSpc>
              <a:spcBef>
                <a:spcPts val="730"/>
              </a:spcBef>
            </a:pPr>
            <a:r>
              <a:rPr sz="1150" spc="-65" dirty="0">
                <a:latin typeface="Montserrat"/>
                <a:cs typeface="Montserrat"/>
              </a:rPr>
              <a:t>3,000+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under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ideal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lab </a:t>
            </a:r>
            <a:r>
              <a:rPr sz="1150" spc="-10" dirty="0">
                <a:latin typeface="Montserrat"/>
                <a:cs typeface="Montserrat"/>
              </a:rPr>
              <a:t>conditions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90" dirty="0">
                <a:latin typeface="Montserrat"/>
                <a:cs typeface="Montserrat"/>
              </a:rPr>
              <a:t>Low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draw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(0.2C-</a:t>
            </a:r>
            <a:r>
              <a:rPr sz="1150" spc="-25" dirty="0">
                <a:latin typeface="Montserrat"/>
                <a:cs typeface="Montserrat"/>
              </a:rPr>
              <a:t>0.5C)</a:t>
            </a:r>
            <a:endParaRPr sz="1150">
              <a:latin typeface="Montserrat"/>
              <a:cs typeface="Montserrat"/>
            </a:endParaRPr>
          </a:p>
          <a:p>
            <a:pPr marL="12700" marR="212725">
              <a:lnSpc>
                <a:spcPct val="119600"/>
              </a:lnSpc>
              <a:spcBef>
                <a:spcPts val="75"/>
              </a:spcBef>
            </a:pPr>
            <a:r>
              <a:rPr sz="1150" spc="-90" dirty="0">
                <a:latin typeface="Montserrat"/>
                <a:cs typeface="Montserrat"/>
              </a:rPr>
              <a:t>Room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temperature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(25°C) </a:t>
            </a:r>
            <a:r>
              <a:rPr sz="1150" spc="-70" dirty="0">
                <a:latin typeface="Montserrat"/>
                <a:cs typeface="Montserrat"/>
              </a:rPr>
              <a:t>Shallow</a:t>
            </a:r>
            <a:r>
              <a:rPr sz="1150" spc="-2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discharge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cycles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9424" y="1066800"/>
            <a:ext cx="28575" cy="1333500"/>
          </a:xfrm>
          <a:custGeom>
            <a:avLst/>
            <a:gdLst/>
            <a:ahLst/>
            <a:cxnLst/>
            <a:rect l="l" t="t" r="r" b="b"/>
            <a:pathLst>
              <a:path w="28575" h="1333500">
                <a:moveTo>
                  <a:pt x="28574" y="1333499"/>
                </a:moveTo>
                <a:lnTo>
                  <a:pt x="0" y="1333499"/>
                </a:lnTo>
                <a:lnTo>
                  <a:pt x="0" y="0"/>
                </a:lnTo>
                <a:lnTo>
                  <a:pt x="28574" y="0"/>
                </a:lnTo>
                <a:lnTo>
                  <a:pt x="28574" y="133349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33228" y="940825"/>
            <a:ext cx="2208530" cy="12541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5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In</a:t>
            </a:r>
            <a:r>
              <a:rPr sz="1450" b="1" spc="-5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450" b="1" spc="-65" dirty="0">
                <a:solidFill>
                  <a:srgbClr val="FF7E00"/>
                </a:solidFill>
                <a:latin typeface="Montserrat SemiBold"/>
                <a:cs typeface="Montserrat SemiBold"/>
              </a:rPr>
              <a:t>Real</a:t>
            </a:r>
            <a:r>
              <a:rPr sz="1450" b="1" spc="-3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450" b="1" spc="-90" dirty="0">
                <a:solidFill>
                  <a:srgbClr val="FF7E00"/>
                </a:solidFill>
                <a:latin typeface="Montserrat SemiBold"/>
                <a:cs typeface="Montserrat SemiBold"/>
              </a:rPr>
              <a:t>AMR</a:t>
            </a:r>
            <a:r>
              <a:rPr sz="1450" b="1" spc="-3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450" b="1" spc="-10" dirty="0">
                <a:solidFill>
                  <a:srgbClr val="FF7E00"/>
                </a:solidFill>
                <a:latin typeface="Montserrat SemiBold"/>
                <a:cs typeface="Montserrat SemiBold"/>
              </a:rPr>
              <a:t>Usage:</a:t>
            </a:r>
            <a:endParaRPr sz="1450">
              <a:latin typeface="Montserrat SemiBold"/>
              <a:cs typeface="Montserrat SemiBold"/>
            </a:endParaRPr>
          </a:p>
          <a:p>
            <a:pPr marL="12700" marR="344170">
              <a:lnSpc>
                <a:spcPct val="119600"/>
              </a:lnSpc>
              <a:spcBef>
                <a:spcPts val="390"/>
              </a:spcBef>
            </a:pPr>
            <a:r>
              <a:rPr sz="1150" spc="-65" dirty="0">
                <a:latin typeface="Montserrat"/>
                <a:cs typeface="Montserrat"/>
              </a:rPr>
              <a:t>Fraction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rated</a:t>
            </a:r>
            <a:r>
              <a:rPr sz="1150" spc="-10" dirty="0">
                <a:latin typeface="Montserrat"/>
                <a:cs typeface="Montserrat"/>
              </a:rPr>
              <a:t> cycles </a:t>
            </a:r>
            <a:r>
              <a:rPr sz="1150" spc="-75" dirty="0">
                <a:latin typeface="Montserrat"/>
                <a:cs typeface="Montserrat"/>
              </a:rPr>
              <a:t>High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peak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currents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(1C-</a:t>
            </a:r>
            <a:r>
              <a:rPr sz="1150" spc="-45" dirty="0">
                <a:latin typeface="Montserrat"/>
                <a:cs typeface="Montserrat"/>
              </a:rPr>
              <a:t>3C+) </a:t>
            </a:r>
            <a:r>
              <a:rPr sz="1150" spc="-70" dirty="0">
                <a:latin typeface="Montserrat"/>
                <a:cs typeface="Montserrat"/>
              </a:rPr>
              <a:t>Variable</a:t>
            </a:r>
            <a:r>
              <a:rPr sz="1150" spc="-10" dirty="0">
                <a:latin typeface="Montserrat"/>
                <a:cs typeface="Montserrat"/>
              </a:rPr>
              <a:t> temperatures</a:t>
            </a:r>
            <a:endParaRPr sz="115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150" spc="-80" dirty="0">
                <a:latin typeface="Montserrat"/>
                <a:cs typeface="Montserrat"/>
              </a:rPr>
              <a:t>Deep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discharge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+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rapid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45" dirty="0">
                <a:latin typeface="Montserrat"/>
                <a:cs typeface="Montserrat"/>
              </a:rPr>
              <a:t>charging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14300" cy="7448550"/>
            </a:xfrm>
            <a:custGeom>
              <a:avLst/>
              <a:gdLst/>
              <a:ahLst/>
              <a:cxnLst/>
              <a:rect l="l" t="t" r="r" b="b"/>
              <a:pathLst>
                <a:path w="114300" h="7448550">
                  <a:moveTo>
                    <a:pt x="0" y="7448549"/>
                  </a:moveTo>
                  <a:lnTo>
                    <a:pt x="114299" y="7448549"/>
                  </a:lnTo>
                  <a:lnTo>
                    <a:pt x="11429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92173" y="6412751"/>
            <a:ext cx="45719" cy="45719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574" y="61380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3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3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2324" y="5297349"/>
            <a:ext cx="507682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295">
              <a:lnSpc>
                <a:spcPct val="99400"/>
              </a:lnSpc>
              <a:spcBef>
                <a:spcPts val="100"/>
              </a:spcBef>
            </a:pPr>
            <a:r>
              <a:rPr sz="1200" b="1" spc="-110" dirty="0">
                <a:latin typeface="Montserrat SemiBold"/>
                <a:cs typeface="Montserrat SemiBold"/>
              </a:rPr>
              <a:t>The</a:t>
            </a:r>
            <a:r>
              <a:rPr sz="1200" b="1" spc="-25" dirty="0">
                <a:latin typeface="Montserrat SemiBold"/>
                <a:cs typeface="Montserrat SemiBold"/>
              </a:rPr>
              <a:t> </a:t>
            </a:r>
            <a:r>
              <a:rPr sz="1200" b="1" spc="-105" dirty="0">
                <a:latin typeface="Montserrat SemiBold"/>
                <a:cs typeface="Montserrat SemiBold"/>
              </a:rPr>
              <a:t>Cycle</a:t>
            </a:r>
            <a:r>
              <a:rPr sz="1200" b="1" spc="-15" dirty="0">
                <a:latin typeface="Montserrat SemiBold"/>
                <a:cs typeface="Montserrat SemiBold"/>
              </a:rPr>
              <a:t> </a:t>
            </a:r>
            <a:r>
              <a:rPr sz="1200" b="1" spc="-80" dirty="0">
                <a:latin typeface="Montserrat SemiBold"/>
                <a:cs typeface="Montserrat SemiBold"/>
              </a:rPr>
              <a:t>Life</a:t>
            </a:r>
            <a:r>
              <a:rPr sz="1200" b="1" spc="-15" dirty="0">
                <a:latin typeface="Montserrat SemiBold"/>
                <a:cs typeface="Montserrat SemiBold"/>
              </a:rPr>
              <a:t> </a:t>
            </a:r>
            <a:r>
              <a:rPr sz="1200" b="1" spc="-75" dirty="0">
                <a:latin typeface="Montserrat SemiBold"/>
                <a:cs typeface="Montserrat SemiBold"/>
              </a:rPr>
              <a:t>Illusion:</a:t>
            </a:r>
            <a:r>
              <a:rPr sz="1200" b="1" spc="-30" dirty="0">
                <a:latin typeface="Montserrat SemiBold"/>
                <a:cs typeface="Montserrat SemiBold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High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current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demands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acceleration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lifting </a:t>
            </a:r>
            <a:r>
              <a:rPr sz="1150" spc="-75" dirty="0">
                <a:latin typeface="Montserrat"/>
                <a:cs typeface="Montserrat"/>
              </a:rPr>
              <a:t>combined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with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rapid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charging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significantly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accelerates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capacity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fade.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A </a:t>
            </a:r>
            <a:r>
              <a:rPr sz="1150" spc="-65" dirty="0">
                <a:latin typeface="Montserrat"/>
                <a:cs typeface="Montserrat"/>
              </a:rPr>
              <a:t>battery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rated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for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3,000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cycles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may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deliver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only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fraction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real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logistics applications.</a:t>
            </a:r>
            <a:endParaRPr sz="1150">
              <a:latin typeface="Montserrat"/>
              <a:cs typeface="Montserrat"/>
            </a:endParaRPr>
          </a:p>
          <a:p>
            <a:pPr marL="12700" marR="5080">
              <a:lnSpc>
                <a:spcPts val="1350"/>
              </a:lnSpc>
              <a:spcBef>
                <a:spcPts val="490"/>
              </a:spcBef>
            </a:pPr>
            <a:r>
              <a:rPr sz="1200" b="1" spc="-110" dirty="0">
                <a:latin typeface="Montserrat SemiBold"/>
                <a:cs typeface="Montserrat SemiBold"/>
              </a:rPr>
              <a:t>Unexpected</a:t>
            </a:r>
            <a:r>
              <a:rPr sz="1200" b="1" spc="-15" dirty="0">
                <a:latin typeface="Montserrat SemiBold"/>
                <a:cs typeface="Montserrat SemiBold"/>
              </a:rPr>
              <a:t> </a:t>
            </a:r>
            <a:r>
              <a:rPr sz="1200" b="1" spc="-85" dirty="0">
                <a:latin typeface="Montserrat SemiBold"/>
                <a:cs typeface="Montserrat SemiBold"/>
              </a:rPr>
              <a:t>Costs:</a:t>
            </a:r>
            <a:r>
              <a:rPr sz="1200" b="1" spc="-20" dirty="0">
                <a:latin typeface="Montserrat SemiBold"/>
                <a:cs typeface="Montserrat SemiBold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Shortened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lifespan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leads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frequent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battery </a:t>
            </a:r>
            <a:r>
              <a:rPr sz="1150" spc="-70" dirty="0">
                <a:latin typeface="Montserrat"/>
                <a:cs typeface="Montserrat"/>
              </a:rPr>
              <a:t>replacements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higher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Total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Cost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of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Ownership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(TCO)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than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projected.</a:t>
            </a:r>
            <a:endParaRPr sz="1150">
              <a:latin typeface="Montserrat"/>
              <a:cs typeface="Montserrat"/>
            </a:endParaRPr>
          </a:p>
          <a:p>
            <a:pPr marL="12700" marR="226695">
              <a:lnSpc>
                <a:spcPts val="1350"/>
              </a:lnSpc>
              <a:spcBef>
                <a:spcPts val="450"/>
              </a:spcBef>
            </a:pPr>
            <a:r>
              <a:rPr sz="1200" b="1" spc="-100" dirty="0">
                <a:latin typeface="Montserrat SemiBold"/>
                <a:cs typeface="Montserrat SemiBold"/>
              </a:rPr>
              <a:t>Energy</a:t>
            </a:r>
            <a:r>
              <a:rPr sz="1200" b="1" dirty="0">
                <a:latin typeface="Montserrat SemiBold"/>
                <a:cs typeface="Montserrat SemiBold"/>
              </a:rPr>
              <a:t> </a:t>
            </a:r>
            <a:r>
              <a:rPr sz="1200" b="1" spc="-95" dirty="0">
                <a:latin typeface="Montserrat SemiBold"/>
                <a:cs typeface="Montserrat SemiBold"/>
              </a:rPr>
              <a:t>Density</a:t>
            </a:r>
            <a:r>
              <a:rPr sz="1200" b="1" dirty="0">
                <a:latin typeface="Montserrat SemiBold"/>
                <a:cs typeface="Montserrat SemiBold"/>
              </a:rPr>
              <a:t> </a:t>
            </a:r>
            <a:r>
              <a:rPr sz="1200" b="1" spc="-85" dirty="0">
                <a:latin typeface="Montserrat SemiBold"/>
                <a:cs typeface="Montserrat SemiBold"/>
              </a:rPr>
              <a:t>Solution:</a:t>
            </a:r>
            <a:r>
              <a:rPr sz="1200" b="1" spc="-20" dirty="0">
                <a:latin typeface="Montserrat SemiBold"/>
                <a:cs typeface="Montserrat SemiBold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Higher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energy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density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batteries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provide</a:t>
            </a:r>
            <a:r>
              <a:rPr sz="1150" spc="1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longer </a:t>
            </a:r>
            <a:r>
              <a:rPr sz="1150" spc="-65" dirty="0">
                <a:latin typeface="Montserrat"/>
                <a:cs typeface="Montserrat"/>
              </a:rPr>
              <a:t>runtime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without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increasing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robot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size/weight.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Fewer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charge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cycles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are </a:t>
            </a:r>
            <a:r>
              <a:rPr sz="1150" spc="-65" dirty="0">
                <a:latin typeface="Montserrat"/>
                <a:cs typeface="Montserrat"/>
              </a:rPr>
              <a:t>required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over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time,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directly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extending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battery's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service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life.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3574" y="653813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3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3"/>
                </a:lnTo>
                <a:lnTo>
                  <a:pt x="32364" y="57149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935"/>
              </a:lnSpc>
            </a:pPr>
            <a:fld id="{81D60167-4931-47E6-BA6A-407CBD079E47}" type="slidenum">
              <a:rPr spc="-50" dirty="0">
                <a:latin typeface="Eras Bold ITC"/>
                <a:cs typeface="Eras Bold ITC"/>
              </a:rPr>
              <a:t>7</a:t>
            </a:fld>
            <a:endParaRPr spc="-50" dirty="0">
              <a:latin typeface="Eras Bold ITC"/>
              <a:cs typeface="Eras Bold ITC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06EFFEE-85E6-884B-992B-3DFD4083C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38FEFA96-30BD-734E-BE2B-32176ADF8934}"/>
              </a:ext>
            </a:extLst>
          </p:cNvPr>
          <p:cNvSpPr txBox="1"/>
          <p:nvPr/>
        </p:nvSpPr>
        <p:spPr>
          <a:xfrm>
            <a:off x="177799" y="7247558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4098" name="Picture 2" descr="Battery Cycle Life Chart">
            <a:extLst>
              <a:ext uri="{FF2B5EF4-FFF2-40B4-BE49-F238E27FC236}">
                <a16:creationId xmlns:a16="http://schemas.microsoft.com/office/drawing/2014/main" id="{3CF8A9D7-701E-7940-A3B3-F4F8ABE8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26" y="2492524"/>
            <a:ext cx="3244222" cy="25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170" y="547697"/>
            <a:ext cx="5179695" cy="17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1930">
              <a:lnSpc>
                <a:spcPct val="108400"/>
              </a:lnSpc>
              <a:spcBef>
                <a:spcPts val="100"/>
              </a:spcBef>
            </a:pPr>
            <a:r>
              <a:rPr sz="2050" b="1" spc="-180" dirty="0">
                <a:solidFill>
                  <a:srgbClr val="2E5BB9"/>
                </a:solidFill>
                <a:latin typeface="Montserrat"/>
                <a:cs typeface="Montserrat"/>
              </a:rPr>
              <a:t>Thermal</a:t>
            </a:r>
            <a:r>
              <a:rPr sz="2050" b="1" spc="-6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95" dirty="0">
                <a:solidFill>
                  <a:srgbClr val="2E5BB9"/>
                </a:solidFill>
                <a:latin typeface="Montserrat"/>
                <a:cs typeface="Montserrat"/>
              </a:rPr>
              <a:t>Management</a:t>
            </a:r>
            <a:r>
              <a:rPr sz="2050" b="1" spc="-60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90" dirty="0">
                <a:solidFill>
                  <a:srgbClr val="2E5BB9"/>
                </a:solidFill>
                <a:latin typeface="Montserrat"/>
                <a:cs typeface="Montserrat"/>
              </a:rPr>
              <a:t>and</a:t>
            </a:r>
            <a:r>
              <a:rPr sz="2050" b="1" spc="-55" dirty="0">
                <a:solidFill>
                  <a:srgbClr val="2E5BB9"/>
                </a:solidFill>
                <a:latin typeface="Montserrat"/>
                <a:cs typeface="Montserrat"/>
              </a:rPr>
              <a:t> </a:t>
            </a:r>
            <a:r>
              <a:rPr sz="2050" b="1" spc="-160" dirty="0">
                <a:solidFill>
                  <a:srgbClr val="2E5BB9"/>
                </a:solidFill>
                <a:latin typeface="Montserrat"/>
                <a:cs typeface="Montserrat"/>
              </a:rPr>
              <a:t>Environmental </a:t>
            </a:r>
            <a:r>
              <a:rPr sz="2050" b="1" spc="-10" dirty="0">
                <a:solidFill>
                  <a:srgbClr val="2E5BB9"/>
                </a:solidFill>
                <a:latin typeface="Montserrat"/>
                <a:cs typeface="Montserrat"/>
              </a:rPr>
              <a:t>Risks</a:t>
            </a:r>
            <a:endParaRPr sz="2050">
              <a:latin typeface="Montserrat"/>
              <a:cs typeface="Montserrat"/>
            </a:endParaRPr>
          </a:p>
          <a:p>
            <a:pPr marL="12700" marR="5080">
              <a:lnSpc>
                <a:spcPct val="104700"/>
              </a:lnSpc>
              <a:spcBef>
                <a:spcPts val="895"/>
              </a:spcBef>
            </a:pPr>
            <a:r>
              <a:rPr sz="1150" spc="-75" dirty="0">
                <a:latin typeface="Montserrat"/>
                <a:cs typeface="Montserrat"/>
              </a:rPr>
              <a:t>Standard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spec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sheets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provide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only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basic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temperature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ranges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but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fail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to </a:t>
            </a:r>
            <a:r>
              <a:rPr sz="1150" spc="-80" dirty="0">
                <a:latin typeface="Montserrat"/>
                <a:cs typeface="Montserrat"/>
              </a:rPr>
              <a:t>reveal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0" dirty="0">
                <a:latin typeface="Montserrat"/>
                <a:cs typeface="Montserrat"/>
              </a:rPr>
              <a:t>how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pack's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internal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design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manages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heat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during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critical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operations </a:t>
            </a:r>
            <a:r>
              <a:rPr sz="1150" spc="-70" dirty="0">
                <a:latin typeface="Montserrat"/>
                <a:cs typeface="Montserrat"/>
              </a:rPr>
              <a:t>like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rapid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charging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or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high-</a:t>
            </a:r>
            <a:r>
              <a:rPr sz="1150" spc="-75" dirty="0">
                <a:latin typeface="Montserrat"/>
                <a:cs typeface="Montserrat"/>
              </a:rPr>
              <a:t>current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discharging.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AMRs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operate</a:t>
            </a:r>
            <a:r>
              <a:rPr sz="1150" spc="1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in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diverse </a:t>
            </a:r>
            <a:r>
              <a:rPr sz="1150" spc="-80" dirty="0">
                <a:latin typeface="Montserrat"/>
                <a:cs typeface="Montserrat"/>
              </a:rPr>
              <a:t>environments—</a:t>
            </a:r>
            <a:r>
              <a:rPr sz="1150" spc="-65" dirty="0">
                <a:latin typeface="Montserrat"/>
                <a:cs typeface="Montserrat"/>
              </a:rPr>
              <a:t>conditions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that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dramatically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affect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battery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performance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25" dirty="0">
                <a:latin typeface="Montserrat"/>
                <a:cs typeface="Montserrat"/>
              </a:rPr>
              <a:t>and </a:t>
            </a:r>
            <a:r>
              <a:rPr sz="1150" spc="-10" dirty="0">
                <a:latin typeface="Montserrat"/>
                <a:cs typeface="Montserrat"/>
              </a:rPr>
              <a:t>safety.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870" y="3990387"/>
            <a:ext cx="28575" cy="753110"/>
          </a:xfrm>
          <a:custGeom>
            <a:avLst/>
            <a:gdLst/>
            <a:ahLst/>
            <a:cxnLst/>
            <a:rect l="l" t="t" r="r" b="b"/>
            <a:pathLst>
              <a:path w="28575" h="753110">
                <a:moveTo>
                  <a:pt x="28233" y="752903"/>
                </a:moveTo>
                <a:lnTo>
                  <a:pt x="0" y="752903"/>
                </a:lnTo>
                <a:lnTo>
                  <a:pt x="0" y="0"/>
                </a:lnTo>
                <a:lnTo>
                  <a:pt x="28233" y="0"/>
                </a:lnTo>
                <a:lnTo>
                  <a:pt x="28233" y="752903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517" y="3955639"/>
            <a:ext cx="2384425" cy="5943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Spec</a:t>
            </a:r>
            <a:r>
              <a:rPr sz="1150" b="1" spc="-5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5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Sheet</a:t>
            </a:r>
            <a:r>
              <a:rPr sz="1150" b="1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Shows:</a:t>
            </a:r>
            <a:endParaRPr sz="1150">
              <a:latin typeface="Montserrat SemiBold"/>
              <a:cs typeface="Montserrat SemiBold"/>
            </a:endParaRPr>
          </a:p>
          <a:p>
            <a:pPr marL="12700" marR="5080">
              <a:lnSpc>
                <a:spcPct val="107400"/>
              </a:lnSpc>
            </a:pPr>
            <a:r>
              <a:rPr sz="1150" spc="-75" dirty="0">
                <a:latin typeface="Montserrat"/>
                <a:cs typeface="Montserrat"/>
              </a:rPr>
              <a:t>Operating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temperature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range: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-</a:t>
            </a:r>
            <a:r>
              <a:rPr sz="1150" spc="-60" dirty="0">
                <a:latin typeface="Montserrat"/>
                <a:cs typeface="Montserrat"/>
              </a:rPr>
              <a:t>10°C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spc="-25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45°C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6322" y="3990387"/>
            <a:ext cx="28575" cy="753110"/>
          </a:xfrm>
          <a:custGeom>
            <a:avLst/>
            <a:gdLst/>
            <a:ahLst/>
            <a:cxnLst/>
            <a:rect l="l" t="t" r="r" b="b"/>
            <a:pathLst>
              <a:path w="28575" h="753110">
                <a:moveTo>
                  <a:pt x="28233" y="752903"/>
                </a:moveTo>
                <a:lnTo>
                  <a:pt x="0" y="752903"/>
                </a:lnTo>
                <a:lnTo>
                  <a:pt x="0" y="0"/>
                </a:lnTo>
                <a:lnTo>
                  <a:pt x="28233" y="0"/>
                </a:lnTo>
                <a:lnTo>
                  <a:pt x="28233" y="752903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45969" y="3955639"/>
            <a:ext cx="2460625" cy="7829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15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Reality</a:t>
            </a:r>
            <a:r>
              <a:rPr sz="1150" b="1" spc="-3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150" b="1" spc="-10" dirty="0">
                <a:solidFill>
                  <a:srgbClr val="2E5BB9"/>
                </a:solidFill>
                <a:latin typeface="Montserrat SemiBold"/>
                <a:cs typeface="Montserrat SemiBold"/>
              </a:rPr>
              <a:t>Includes:</a:t>
            </a:r>
            <a:endParaRPr sz="1150">
              <a:latin typeface="Montserrat SemiBold"/>
              <a:cs typeface="Montserrat SemiBold"/>
            </a:endParaRPr>
          </a:p>
          <a:p>
            <a:pPr marL="12700" marR="5080">
              <a:lnSpc>
                <a:spcPct val="107400"/>
              </a:lnSpc>
            </a:pPr>
            <a:r>
              <a:rPr sz="1150" spc="-70" dirty="0">
                <a:latin typeface="Montserrat"/>
                <a:cs typeface="Montserrat"/>
              </a:rPr>
              <a:t>Internal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cell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temperatures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up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to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20°C </a:t>
            </a:r>
            <a:r>
              <a:rPr sz="1150" spc="-75" dirty="0">
                <a:latin typeface="Montserrat"/>
                <a:cs typeface="Montserrat"/>
              </a:rPr>
              <a:t>higher</a:t>
            </a:r>
            <a:r>
              <a:rPr sz="1150" spc="2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than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ambient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during</a:t>
            </a:r>
            <a:r>
              <a:rPr sz="1150" spc="25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peak </a:t>
            </a:r>
            <a:r>
              <a:rPr sz="1150" spc="-10" dirty="0">
                <a:latin typeface="Montserrat"/>
                <a:cs typeface="Montserrat"/>
              </a:rPr>
              <a:t>loads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170" y="4867193"/>
            <a:ext cx="3173730" cy="2571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spc="-80" dirty="0">
                <a:solidFill>
                  <a:srgbClr val="2E5BB9"/>
                </a:solidFill>
                <a:latin typeface="Montserrat SemiBold"/>
                <a:cs typeface="Montserrat SemiBold"/>
              </a:rPr>
              <a:t>Critical</a:t>
            </a:r>
            <a:r>
              <a:rPr sz="1500" b="1" spc="-4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110" dirty="0">
                <a:solidFill>
                  <a:srgbClr val="2E5BB9"/>
                </a:solidFill>
                <a:latin typeface="Montserrat SemiBold"/>
                <a:cs typeface="Montserrat SemiBold"/>
              </a:rPr>
              <a:t>Thermal</a:t>
            </a:r>
            <a:r>
              <a:rPr sz="1500" b="1" spc="-4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120" dirty="0">
                <a:solidFill>
                  <a:srgbClr val="2E5BB9"/>
                </a:solidFill>
                <a:latin typeface="Montserrat SemiBold"/>
                <a:cs typeface="Montserrat SemiBold"/>
              </a:rPr>
              <a:t>Management</a:t>
            </a:r>
            <a:r>
              <a:rPr sz="1500" b="1" spc="-40" dirty="0">
                <a:solidFill>
                  <a:srgbClr val="2E5BB9"/>
                </a:solidFill>
                <a:latin typeface="Montserrat SemiBold"/>
                <a:cs typeface="Montserrat SemiBold"/>
              </a:rPr>
              <a:t> </a:t>
            </a:r>
            <a:r>
              <a:rPr sz="1500" b="1" spc="-70" dirty="0">
                <a:solidFill>
                  <a:srgbClr val="2E5BB9"/>
                </a:solidFill>
                <a:latin typeface="Montserrat SemiBold"/>
                <a:cs typeface="Montserrat SemiBold"/>
              </a:rPr>
              <a:t>Risks: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70" y="5242088"/>
            <a:ext cx="225870" cy="22587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96549" y="5228478"/>
            <a:ext cx="8445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1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154" y="5179107"/>
            <a:ext cx="4853940" cy="5848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170"/>
              </a:spcBef>
            </a:pPr>
            <a:r>
              <a:rPr sz="1150" b="1" spc="-75" dirty="0">
                <a:latin typeface="Montserrat SemiBold"/>
                <a:cs typeface="Montserrat SemiBold"/>
              </a:rPr>
              <a:t>Hotspot</a:t>
            </a:r>
            <a:r>
              <a:rPr sz="1150" b="1" spc="-10" dirty="0">
                <a:latin typeface="Montserrat SemiBold"/>
                <a:cs typeface="Montserrat SemiBold"/>
              </a:rPr>
              <a:t> </a:t>
            </a:r>
            <a:r>
              <a:rPr sz="1150" b="1" spc="-75" dirty="0">
                <a:latin typeface="Montserrat SemiBold"/>
                <a:cs typeface="Montserrat SemiBold"/>
              </a:rPr>
              <a:t>Formation:</a:t>
            </a:r>
            <a:r>
              <a:rPr sz="1150" b="1" spc="-25" dirty="0">
                <a:latin typeface="Montserrat SemiBold"/>
                <a:cs typeface="Montserrat SemiBold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Inefficient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thermal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design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creates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cell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10" dirty="0">
                <a:latin typeface="Montserrat"/>
                <a:cs typeface="Montserrat"/>
              </a:rPr>
              <a:t>temperature </a:t>
            </a:r>
            <a:r>
              <a:rPr sz="1150" spc="-70" dirty="0">
                <a:latin typeface="Montserrat"/>
                <a:cs typeface="Montserrat"/>
              </a:rPr>
              <a:t>imbalances,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accelerating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degradation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in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specific</a:t>
            </a:r>
            <a:r>
              <a:rPr sz="1150" spc="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areas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and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reducing</a:t>
            </a:r>
            <a:r>
              <a:rPr sz="1150" dirty="0">
                <a:latin typeface="Montserrat"/>
                <a:cs typeface="Montserrat"/>
              </a:rPr>
              <a:t> </a:t>
            </a:r>
            <a:r>
              <a:rPr sz="1150" spc="-45" dirty="0">
                <a:latin typeface="Montserrat"/>
                <a:cs typeface="Montserrat"/>
              </a:rPr>
              <a:t>pack </a:t>
            </a:r>
            <a:r>
              <a:rPr sz="1150" spc="-10" dirty="0">
                <a:latin typeface="Montserrat"/>
                <a:cs typeface="Montserrat"/>
              </a:rPr>
              <a:t>longevity.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70" y="5947935"/>
            <a:ext cx="225870" cy="22587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1549" y="5934324"/>
            <a:ext cx="11430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2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154" y="5898221"/>
            <a:ext cx="4912995" cy="5715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4700"/>
              </a:lnSpc>
              <a:spcBef>
                <a:spcPts val="65"/>
              </a:spcBef>
            </a:pPr>
            <a:r>
              <a:rPr sz="1150" b="1" spc="-90" dirty="0">
                <a:latin typeface="Montserrat SemiBold"/>
                <a:cs typeface="Montserrat SemiBold"/>
              </a:rPr>
              <a:t>Cold</a:t>
            </a:r>
            <a:r>
              <a:rPr sz="1150" b="1" spc="45" dirty="0">
                <a:latin typeface="Montserrat SemiBold"/>
                <a:cs typeface="Montserrat SemiBold"/>
              </a:rPr>
              <a:t> </a:t>
            </a:r>
            <a:r>
              <a:rPr sz="1150" b="1" spc="-90" dirty="0">
                <a:latin typeface="Montserrat SemiBold"/>
                <a:cs typeface="Montserrat SemiBold"/>
              </a:rPr>
              <a:t>Environment</a:t>
            </a:r>
            <a:r>
              <a:rPr sz="1150" b="1" spc="45" dirty="0">
                <a:latin typeface="Montserrat SemiBold"/>
                <a:cs typeface="Montserrat SemiBold"/>
              </a:rPr>
              <a:t> </a:t>
            </a:r>
            <a:r>
              <a:rPr sz="1150" b="1" spc="-75" dirty="0">
                <a:latin typeface="Montserrat SemiBold"/>
                <a:cs typeface="Montserrat SemiBold"/>
              </a:rPr>
              <a:t>Failure:</a:t>
            </a:r>
            <a:r>
              <a:rPr sz="1150" b="1" spc="35" dirty="0">
                <a:latin typeface="Montserrat SemiBold"/>
                <a:cs typeface="Montserrat SemiBold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At</a:t>
            </a:r>
            <a:r>
              <a:rPr sz="1150" spc="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temperatures</a:t>
            </a:r>
            <a:r>
              <a:rPr sz="1150" spc="5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below</a:t>
            </a:r>
            <a:r>
              <a:rPr sz="1150" spc="5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0°C,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standard</a:t>
            </a:r>
            <a:r>
              <a:rPr sz="1150" spc="5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batteries </a:t>
            </a:r>
            <a:r>
              <a:rPr sz="1150" spc="-80" dirty="0">
                <a:latin typeface="Montserrat"/>
                <a:cs typeface="Montserrat"/>
              </a:rPr>
              <a:t>experience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severe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capacity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reduction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and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120" dirty="0">
                <a:latin typeface="Montserrat"/>
                <a:cs typeface="Montserrat"/>
              </a:rPr>
              <a:t>may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95" dirty="0">
                <a:latin typeface="Montserrat"/>
                <a:cs typeface="Montserrat"/>
              </a:rPr>
              <a:t>become</a:t>
            </a:r>
            <a:r>
              <a:rPr sz="1150" spc="50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unable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90" dirty="0">
                <a:latin typeface="Montserrat"/>
                <a:cs typeface="Montserrat"/>
              </a:rPr>
              <a:t>to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accept</a:t>
            </a:r>
            <a:r>
              <a:rPr sz="1150" spc="45" dirty="0">
                <a:latin typeface="Montserrat"/>
                <a:cs typeface="Montserrat"/>
              </a:rPr>
              <a:t> </a:t>
            </a:r>
            <a:r>
              <a:rPr sz="1150" spc="-50" dirty="0">
                <a:latin typeface="Montserrat"/>
                <a:cs typeface="Montserrat"/>
              </a:rPr>
              <a:t>a </a:t>
            </a:r>
            <a:r>
              <a:rPr sz="1150" spc="-75" dirty="0">
                <a:latin typeface="Montserrat"/>
                <a:cs typeface="Montserrat"/>
              </a:rPr>
              <a:t>charge</a:t>
            </a:r>
            <a:r>
              <a:rPr sz="1150" spc="-25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at</a:t>
            </a:r>
            <a:r>
              <a:rPr sz="1150" spc="-25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all.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70" y="6653783"/>
            <a:ext cx="225870" cy="22586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81402" y="6640171"/>
            <a:ext cx="11493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-50" dirty="0">
                <a:solidFill>
                  <a:srgbClr val="FFFFFF"/>
                </a:solidFill>
                <a:latin typeface="HEnW Aeonik Black"/>
                <a:cs typeface="HEnW Aeonik Black"/>
              </a:rPr>
              <a:t>3</a:t>
            </a:r>
            <a:endParaRPr sz="1250">
              <a:latin typeface="HEnW Aeonik Black"/>
              <a:cs typeface="HEnW Aeonik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154" y="6604068"/>
            <a:ext cx="470217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100"/>
              </a:spcBef>
            </a:pPr>
            <a:r>
              <a:rPr sz="1150" b="1" spc="-75" dirty="0">
                <a:latin typeface="Montserrat SemiBold"/>
                <a:cs typeface="Montserrat SemiBold"/>
              </a:rPr>
              <a:t>Safety</a:t>
            </a:r>
            <a:r>
              <a:rPr sz="1150" b="1" spc="-20" dirty="0">
                <a:latin typeface="Montserrat SemiBold"/>
                <a:cs typeface="Montserrat SemiBold"/>
              </a:rPr>
              <a:t> </a:t>
            </a:r>
            <a:r>
              <a:rPr sz="1150" b="1" spc="-75" dirty="0">
                <a:latin typeface="Montserrat SemiBold"/>
                <a:cs typeface="Montserrat SemiBold"/>
              </a:rPr>
              <a:t>Hazards:</a:t>
            </a:r>
            <a:r>
              <a:rPr sz="1150" b="1" spc="-25" dirty="0">
                <a:latin typeface="Montserrat SemiBold"/>
                <a:cs typeface="Montserrat SemiBold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In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extreme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cases,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thermal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85" dirty="0">
                <a:latin typeface="Montserrat"/>
                <a:cs typeface="Montserrat"/>
              </a:rPr>
              <a:t>runaway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70" dirty="0">
                <a:latin typeface="Montserrat"/>
                <a:cs typeface="Montserrat"/>
              </a:rPr>
              <a:t>can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occur</a:t>
            </a:r>
            <a:r>
              <a:rPr sz="1150" spc="-15" dirty="0">
                <a:latin typeface="Montserrat"/>
                <a:cs typeface="Montserrat"/>
              </a:rPr>
              <a:t> </a:t>
            </a:r>
            <a:r>
              <a:rPr sz="1150" spc="-35" dirty="0">
                <a:latin typeface="Montserrat"/>
                <a:cs typeface="Montserrat"/>
              </a:rPr>
              <a:t>if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20" dirty="0">
                <a:latin typeface="Montserrat"/>
                <a:cs typeface="Montserrat"/>
              </a:rPr>
              <a:t>heat </a:t>
            </a:r>
            <a:r>
              <a:rPr sz="1150" spc="-70" dirty="0">
                <a:latin typeface="Montserrat"/>
                <a:cs typeface="Montserrat"/>
              </a:rPr>
              <a:t>buildup</a:t>
            </a:r>
            <a:r>
              <a:rPr sz="1150" spc="-10" dirty="0">
                <a:latin typeface="Montserrat"/>
                <a:cs typeface="Montserrat"/>
              </a:rPr>
              <a:t> </a:t>
            </a:r>
            <a:r>
              <a:rPr sz="1150" spc="-55" dirty="0">
                <a:latin typeface="Montserrat"/>
                <a:cs typeface="Montserrat"/>
              </a:rPr>
              <a:t>isn't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properly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managed,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especially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80" dirty="0">
                <a:latin typeface="Montserrat"/>
                <a:cs typeface="Montserrat"/>
              </a:rPr>
              <a:t>during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fast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75" dirty="0">
                <a:latin typeface="Montserrat"/>
                <a:cs typeface="Montserrat"/>
              </a:rPr>
              <a:t>charging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60" dirty="0">
                <a:latin typeface="Montserrat"/>
                <a:cs typeface="Montserrat"/>
              </a:rPr>
              <a:t>or</a:t>
            </a:r>
            <a:r>
              <a:rPr sz="1150" spc="-5" dirty="0">
                <a:latin typeface="Montserrat"/>
                <a:cs typeface="Montserrat"/>
              </a:rPr>
              <a:t> </a:t>
            </a:r>
            <a:r>
              <a:rPr sz="1150" spc="-35" dirty="0">
                <a:latin typeface="Montserrat"/>
                <a:cs typeface="Montserrat"/>
              </a:rPr>
              <a:t>high</a:t>
            </a:r>
            <a:endParaRPr sz="115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154" y="6975685"/>
            <a:ext cx="1277620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75" dirty="0">
                <a:latin typeface="Montserrat"/>
                <a:cs typeface="Montserrat"/>
              </a:rPr>
              <a:t>current</a:t>
            </a:r>
            <a:r>
              <a:rPr sz="1150" spc="35" dirty="0">
                <a:latin typeface="Montserrat"/>
                <a:cs typeface="Montserrat"/>
              </a:rPr>
              <a:t> </a:t>
            </a:r>
            <a:r>
              <a:rPr sz="1150" spc="-65" dirty="0">
                <a:latin typeface="Montserrat"/>
                <a:cs typeface="Montserrat"/>
              </a:rPr>
              <a:t>operations.</a:t>
            </a:r>
            <a:endParaRPr sz="1150">
              <a:latin typeface="Montserrat"/>
              <a:cs typeface="Montserra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" y="0"/>
            <a:ext cx="5760085" cy="7561263"/>
            <a:chOff x="0" y="0"/>
            <a:chExt cx="5760085" cy="7472680"/>
          </a:xfrm>
        </p:grpSpPr>
        <p:sp>
          <p:nvSpPr>
            <p:cNvPr id="20" name="object 20"/>
            <p:cNvSpPr/>
            <p:nvPr/>
          </p:nvSpPr>
          <p:spPr>
            <a:xfrm>
              <a:off x="0" y="0"/>
              <a:ext cx="113030" cy="7359650"/>
            </a:xfrm>
            <a:custGeom>
              <a:avLst/>
              <a:gdLst/>
              <a:ahLst/>
              <a:cxnLst/>
              <a:rect l="l" t="t" r="r" b="b"/>
              <a:pathLst>
                <a:path w="113030" h="7359650">
                  <a:moveTo>
                    <a:pt x="0" y="7359629"/>
                  </a:moveTo>
                  <a:lnTo>
                    <a:pt x="112935" y="7359629"/>
                  </a:lnTo>
                  <a:lnTo>
                    <a:pt x="112935" y="0"/>
                  </a:lnTo>
                  <a:lnTo>
                    <a:pt x="0" y="0"/>
                  </a:lnTo>
                  <a:lnTo>
                    <a:pt x="0" y="735962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359629"/>
              <a:ext cx="5760085" cy="113030"/>
            </a:xfrm>
            <a:custGeom>
              <a:avLst/>
              <a:gdLst/>
              <a:ahLst/>
              <a:cxnLst/>
              <a:rect l="l" t="t" r="r" b="b"/>
              <a:pathLst>
                <a:path w="5760085" h="113029">
                  <a:moveTo>
                    <a:pt x="5759709" y="112935"/>
                  </a:moveTo>
                  <a:lnTo>
                    <a:pt x="0" y="112935"/>
                  </a:lnTo>
                  <a:lnTo>
                    <a:pt x="0" y="0"/>
                  </a:lnTo>
                  <a:lnTo>
                    <a:pt x="5759709" y="0"/>
                  </a:lnTo>
                  <a:lnTo>
                    <a:pt x="5759709" y="112935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86444" y="7046962"/>
            <a:ext cx="109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4A5462"/>
                </a:solidFill>
                <a:latin typeface="Lucida Sans"/>
                <a:cs typeface="Lucida Sans"/>
              </a:rPr>
              <a:t>8</a:t>
            </a:r>
            <a:endParaRPr sz="1100">
              <a:latin typeface="Lucida Sans"/>
              <a:cs typeface="Lucida Sans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5BF33415-4A7F-A640-ACF3-29FA4558E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9">
            <a:extLst>
              <a:ext uri="{FF2B5EF4-FFF2-40B4-BE49-F238E27FC236}">
                <a16:creationId xmlns:a16="http://schemas.microsoft.com/office/drawing/2014/main" id="{FF5E5724-290F-1042-B857-D41F72640451}"/>
              </a:ext>
            </a:extLst>
          </p:cNvPr>
          <p:cNvSpPr txBox="1"/>
          <p:nvPr/>
        </p:nvSpPr>
        <p:spPr>
          <a:xfrm>
            <a:off x="145669" y="7201407"/>
            <a:ext cx="1433830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FF7E00"/>
                </a:solidFill>
                <a:latin typeface="Montserrat"/>
                <a:cs typeface="Montserrat"/>
              </a:rPr>
              <a:t>Power</a:t>
            </a:r>
            <a:r>
              <a:rPr sz="1100" b="1" spc="-10" dirty="0">
                <a:solidFill>
                  <a:srgbClr val="FF7E00"/>
                </a:solidFill>
                <a:latin typeface="Montserrat"/>
                <a:cs typeface="Montserrat"/>
              </a:rPr>
              <a:t> </a:t>
            </a:r>
            <a:r>
              <a:rPr sz="1100" b="1" spc="-80" dirty="0">
                <a:solidFill>
                  <a:srgbClr val="FF7E00"/>
                </a:solidFill>
                <a:latin typeface="Montserrat"/>
                <a:cs typeface="Montserrat"/>
              </a:rPr>
              <a:t>Differently</a:t>
            </a:r>
            <a:endParaRPr sz="1100" dirty="0">
              <a:latin typeface="Montserrat"/>
              <a:cs typeface="Montserrat"/>
            </a:endParaRPr>
          </a:p>
        </p:txBody>
      </p:sp>
      <p:pic>
        <p:nvPicPr>
          <p:cNvPr id="26" name="图片 5" descr="40AQ033-01">
            <a:extLst>
              <a:ext uri="{FF2B5EF4-FFF2-40B4-BE49-F238E27FC236}">
                <a16:creationId xmlns:a16="http://schemas.microsoft.com/office/drawing/2014/main" id="{C9F8AEAD-CE2B-174F-BD68-DD4AA092F2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1486" y="2432432"/>
            <a:ext cx="2164711" cy="1255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700" y="859035"/>
            <a:ext cx="1390650" cy="328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spc="-114" dirty="0">
                <a:solidFill>
                  <a:srgbClr val="2E5BB9"/>
                </a:solidFill>
                <a:latin typeface="Montserrat"/>
                <a:cs typeface="Montserrat"/>
              </a:rPr>
              <a:t>Framework</a:t>
            </a:r>
            <a:endParaRPr sz="195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700" y="1220927"/>
            <a:ext cx="356616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b="1" spc="-105" dirty="0">
                <a:solidFill>
                  <a:srgbClr val="FF7E00"/>
                </a:solidFill>
                <a:latin typeface="Montserrat SemiBold"/>
                <a:cs typeface="Montserrat SemiBold"/>
              </a:rPr>
              <a:t>The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100" dirty="0">
                <a:solidFill>
                  <a:srgbClr val="FF7E00"/>
                </a:solidFill>
                <a:latin typeface="Montserrat SemiBold"/>
                <a:cs typeface="Montserrat SemiBold"/>
              </a:rPr>
              <a:t>De-</a:t>
            </a:r>
            <a:r>
              <a:rPr sz="1500" b="1" spc="-90" dirty="0">
                <a:solidFill>
                  <a:srgbClr val="FF7E00"/>
                </a:solidFill>
                <a:latin typeface="Montserrat SemiBold"/>
                <a:cs typeface="Montserrat SemiBold"/>
              </a:rPr>
              <a:t>Risking</a:t>
            </a:r>
            <a:r>
              <a:rPr sz="1500" b="1" spc="-15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Engineering</a:t>
            </a:r>
            <a:r>
              <a:rPr sz="1500" b="1" spc="-20" dirty="0">
                <a:solidFill>
                  <a:srgbClr val="FF7E00"/>
                </a:solidFill>
                <a:latin typeface="Montserrat SemiBold"/>
                <a:cs typeface="Montserrat SemiBold"/>
              </a:rPr>
              <a:t> </a:t>
            </a:r>
            <a:r>
              <a:rPr sz="1500" b="1" spc="-95" dirty="0">
                <a:solidFill>
                  <a:srgbClr val="FF7E00"/>
                </a:solidFill>
                <a:latin typeface="Montserrat SemiBold"/>
                <a:cs typeface="Montserrat SemiBold"/>
              </a:rPr>
              <a:t>Framework</a:t>
            </a:r>
            <a:endParaRPr sz="1500"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700" y="1559776"/>
            <a:ext cx="4787265" cy="7778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20"/>
              </a:spcBef>
            </a:pPr>
            <a:r>
              <a:rPr sz="1150" spc="-105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mitigate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55" dirty="0">
                <a:solidFill>
                  <a:srgbClr val="374050"/>
                </a:solidFill>
                <a:latin typeface="Montserrat"/>
                <a:cs typeface="Montserrat"/>
              </a:rPr>
              <a:t>risks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of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spec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sheet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engineering,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a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rigorous,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data-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driven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validation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process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40" dirty="0">
                <a:solidFill>
                  <a:srgbClr val="374050"/>
                </a:solidFill>
                <a:latin typeface="Montserrat"/>
                <a:cs typeface="Montserrat"/>
              </a:rPr>
              <a:t>is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required.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This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0" dirty="0">
                <a:solidFill>
                  <a:srgbClr val="374050"/>
                </a:solidFill>
                <a:latin typeface="Montserrat"/>
                <a:cs typeface="Montserrat"/>
              </a:rPr>
              <a:t>framework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90" dirty="0">
                <a:solidFill>
                  <a:srgbClr val="374050"/>
                </a:solidFill>
                <a:latin typeface="Montserrat"/>
                <a:cs typeface="Montserrat"/>
              </a:rPr>
              <a:t>moves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85" dirty="0">
                <a:solidFill>
                  <a:srgbClr val="374050"/>
                </a:solidFill>
                <a:latin typeface="Montserrat"/>
                <a:cs typeface="Montserrat"/>
              </a:rPr>
              <a:t>beyond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 trusting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spec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sheet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0" dirty="0">
                <a:solidFill>
                  <a:srgbClr val="374050"/>
                </a:solidFill>
                <a:latin typeface="Montserrat"/>
                <a:cs typeface="Montserrat"/>
              </a:rPr>
              <a:t>verifying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performance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under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conditions</a:t>
            </a:r>
            <a:r>
              <a:rPr sz="11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65" dirty="0">
                <a:solidFill>
                  <a:srgbClr val="374050"/>
                </a:solidFill>
                <a:latin typeface="Montserrat"/>
                <a:cs typeface="Montserrat"/>
              </a:rPr>
              <a:t>that</a:t>
            </a:r>
            <a:r>
              <a:rPr sz="1150" spc="-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25" dirty="0">
                <a:solidFill>
                  <a:srgbClr val="374050"/>
                </a:solidFill>
                <a:latin typeface="Montserrat"/>
                <a:cs typeface="Montserrat"/>
              </a:rPr>
              <a:t>replicate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15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AMR's</a:t>
            </a:r>
            <a:r>
              <a:rPr sz="1150" spc="1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70" dirty="0">
                <a:solidFill>
                  <a:srgbClr val="374050"/>
                </a:solidFill>
                <a:latin typeface="Montserrat"/>
                <a:cs typeface="Montserrat"/>
              </a:rPr>
              <a:t>real-</a:t>
            </a:r>
            <a:r>
              <a:rPr sz="1150" spc="-75" dirty="0">
                <a:solidFill>
                  <a:srgbClr val="374050"/>
                </a:solidFill>
                <a:latin typeface="Montserrat"/>
                <a:cs typeface="Montserrat"/>
              </a:rPr>
              <a:t>world</a:t>
            </a:r>
            <a:r>
              <a:rPr sz="1150" spc="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150" spc="-10" dirty="0">
                <a:solidFill>
                  <a:srgbClr val="374050"/>
                </a:solidFill>
                <a:latin typeface="Montserrat"/>
                <a:cs typeface="Montserrat"/>
              </a:rPr>
              <a:t>application.</a:t>
            </a:r>
            <a:endParaRPr sz="115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9" y="2543174"/>
            <a:ext cx="95250" cy="95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9" y="3181349"/>
            <a:ext cx="95250" cy="95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399" y="3829049"/>
            <a:ext cx="85724" cy="952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9" y="4467224"/>
            <a:ext cx="95250" cy="952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06139" y="2418652"/>
            <a:ext cx="4561205" cy="23653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145" marR="662305">
              <a:lnSpc>
                <a:spcPct val="116199"/>
              </a:lnSpc>
              <a:spcBef>
                <a:spcPts val="85"/>
              </a:spcBef>
            </a:pP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Step</a:t>
            </a:r>
            <a:r>
              <a:rPr sz="125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30" dirty="0">
                <a:solidFill>
                  <a:srgbClr val="1F2937"/>
                </a:solidFill>
                <a:latin typeface="Montserrat SemiBold"/>
                <a:cs typeface="Montserrat SemiBold"/>
              </a:rPr>
              <a:t>1:</a:t>
            </a:r>
            <a:r>
              <a:rPr sz="125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Duty</a:t>
            </a:r>
            <a:r>
              <a:rPr sz="125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Cycle</a:t>
            </a:r>
            <a:r>
              <a:rPr sz="125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70" dirty="0">
                <a:solidFill>
                  <a:srgbClr val="1F2937"/>
                </a:solidFill>
                <a:latin typeface="Montserrat SemiBold"/>
                <a:cs typeface="Montserrat SemiBold"/>
              </a:rPr>
              <a:t>Profiling</a:t>
            </a:r>
            <a:r>
              <a:rPr sz="125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&amp;</a:t>
            </a:r>
            <a:r>
              <a:rPr sz="1250" b="1" spc="-1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5" dirty="0">
                <a:solidFill>
                  <a:srgbClr val="1F2937"/>
                </a:solidFill>
                <a:latin typeface="Montserrat SemiBold"/>
                <a:cs typeface="Montserrat SemiBold"/>
              </a:rPr>
              <a:t>Load</a:t>
            </a:r>
            <a:r>
              <a:rPr sz="1250" b="1" spc="-2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Simulation </a:t>
            </a: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Creating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validating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AMR's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unique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65" dirty="0">
                <a:solidFill>
                  <a:srgbClr val="374050"/>
                </a:solidFill>
                <a:latin typeface="Montserrat"/>
                <a:cs typeface="Montserrat"/>
              </a:rPr>
              <a:t>power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consumption </a:t>
            </a:r>
            <a:r>
              <a:rPr sz="1050" spc="-10" dirty="0">
                <a:solidFill>
                  <a:srgbClr val="374050"/>
                </a:solidFill>
                <a:latin typeface="Montserrat"/>
                <a:cs typeface="Montserrat"/>
              </a:rPr>
              <a:t>fingerprint.</a:t>
            </a:r>
            <a:endParaRPr sz="1050">
              <a:latin typeface="Montserrat"/>
              <a:cs typeface="Montserrat"/>
            </a:endParaRPr>
          </a:p>
          <a:p>
            <a:pPr marL="17145" marR="665480">
              <a:lnSpc>
                <a:spcPct val="115700"/>
              </a:lnSpc>
              <a:spcBef>
                <a:spcPts val="330"/>
              </a:spcBef>
            </a:pP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Step</a:t>
            </a:r>
            <a:r>
              <a:rPr sz="125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50" dirty="0">
                <a:solidFill>
                  <a:srgbClr val="1F2937"/>
                </a:solidFill>
                <a:latin typeface="Montserrat SemiBold"/>
                <a:cs typeface="Montserrat SemiBold"/>
              </a:rPr>
              <a:t>2:</a:t>
            </a:r>
            <a:r>
              <a:rPr sz="1250" b="1" spc="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75" dirty="0">
                <a:solidFill>
                  <a:srgbClr val="1F2937"/>
                </a:solidFill>
                <a:latin typeface="Montserrat SemiBold"/>
                <a:cs typeface="Montserrat SemiBold"/>
              </a:rPr>
              <a:t>Application-</a:t>
            </a:r>
            <a:r>
              <a:rPr sz="1250" b="1" spc="-65" dirty="0">
                <a:solidFill>
                  <a:srgbClr val="1F2937"/>
                </a:solidFill>
                <a:latin typeface="Montserrat SemiBold"/>
                <a:cs typeface="Montserrat SemiBold"/>
              </a:rPr>
              <a:t>Specific</a:t>
            </a:r>
            <a:r>
              <a:rPr sz="1250" b="1" spc="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Thermal</a:t>
            </a:r>
            <a:r>
              <a:rPr sz="1250" b="1" spc="10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Analysis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Ensuring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thermal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stability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0" dirty="0">
                <a:solidFill>
                  <a:srgbClr val="374050"/>
                </a:solidFill>
                <a:latin typeface="Montserrat"/>
                <a:cs typeface="Montserrat"/>
              </a:rPr>
              <a:t>for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safety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and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longevity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20" dirty="0">
                <a:solidFill>
                  <a:srgbClr val="374050"/>
                </a:solidFill>
                <a:latin typeface="Montserrat"/>
                <a:cs typeface="Montserrat"/>
              </a:rPr>
              <a:t>in</a:t>
            </a:r>
            <a:r>
              <a:rPr sz="1050" spc="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real-</a:t>
            </a:r>
            <a:r>
              <a:rPr sz="1050" spc="-70" dirty="0">
                <a:solidFill>
                  <a:srgbClr val="374050"/>
                </a:solidFill>
                <a:latin typeface="Montserrat"/>
                <a:cs typeface="Montserrat"/>
              </a:rPr>
              <a:t>world </a:t>
            </a:r>
            <a:r>
              <a:rPr sz="1050" spc="-10" dirty="0">
                <a:solidFill>
                  <a:srgbClr val="374050"/>
                </a:solidFill>
                <a:latin typeface="Montserrat"/>
                <a:cs typeface="Montserrat"/>
              </a:rPr>
              <a:t>conditions.</a:t>
            </a:r>
            <a:endParaRPr sz="1050">
              <a:latin typeface="Montserrat"/>
              <a:cs typeface="Montserrat"/>
            </a:endParaRPr>
          </a:p>
          <a:p>
            <a:pPr marL="12700" marR="608965">
              <a:lnSpc>
                <a:spcPct val="116199"/>
              </a:lnSpc>
              <a:spcBef>
                <a:spcPts val="395"/>
              </a:spcBef>
            </a:pP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Step</a:t>
            </a:r>
            <a:r>
              <a:rPr sz="125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50" dirty="0">
                <a:solidFill>
                  <a:srgbClr val="1F2937"/>
                </a:solidFill>
                <a:latin typeface="Montserrat SemiBold"/>
                <a:cs typeface="Montserrat SemiBold"/>
              </a:rPr>
              <a:t>3: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110" dirty="0">
                <a:solidFill>
                  <a:srgbClr val="1F2937"/>
                </a:solidFill>
                <a:latin typeface="Montserrat SemiBold"/>
                <a:cs typeface="Montserrat SemiBold"/>
              </a:rPr>
              <a:t>BMS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Customization</a:t>
            </a:r>
            <a:r>
              <a:rPr sz="1250" b="1" spc="-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and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80" dirty="0">
                <a:solidFill>
                  <a:srgbClr val="1F2937"/>
                </a:solidFill>
                <a:latin typeface="Montserrat SemiBold"/>
                <a:cs typeface="Montserrat SemiBold"/>
              </a:rPr>
              <a:t>Fault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Injection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Tailoring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battery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60" dirty="0">
                <a:solidFill>
                  <a:srgbClr val="374050"/>
                </a:solidFill>
                <a:latin typeface="Montserrat"/>
                <a:cs typeface="Montserrat"/>
              </a:rPr>
              <a:t>management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60" dirty="0">
                <a:solidFill>
                  <a:srgbClr val="374050"/>
                </a:solidFill>
                <a:latin typeface="Montserrat"/>
                <a:cs typeface="Montserrat"/>
              </a:rPr>
              <a:t>system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60" dirty="0">
                <a:solidFill>
                  <a:srgbClr val="374050"/>
                </a:solidFill>
                <a:latin typeface="Montserrat"/>
                <a:cs typeface="Montserrat"/>
              </a:rPr>
              <a:t>to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the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AMR's</a:t>
            </a:r>
            <a:r>
              <a:rPr sz="105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0" dirty="0">
                <a:solidFill>
                  <a:srgbClr val="374050"/>
                </a:solidFill>
                <a:latin typeface="Montserrat"/>
                <a:cs typeface="Montserrat"/>
              </a:rPr>
              <a:t>specific </a:t>
            </a:r>
            <a:r>
              <a:rPr sz="1050" spc="-10" dirty="0">
                <a:solidFill>
                  <a:srgbClr val="374050"/>
                </a:solidFill>
                <a:latin typeface="Montserrat"/>
                <a:cs typeface="Montserrat"/>
              </a:rPr>
              <a:t>requirements.</a:t>
            </a:r>
            <a:endParaRPr sz="1050">
              <a:latin typeface="Montserrat"/>
              <a:cs typeface="Montserrat"/>
            </a:endParaRPr>
          </a:p>
          <a:p>
            <a:pPr marL="17145">
              <a:lnSpc>
                <a:spcPct val="100000"/>
              </a:lnSpc>
              <a:spcBef>
                <a:spcPts val="565"/>
              </a:spcBef>
            </a:pP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Step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65" dirty="0">
                <a:solidFill>
                  <a:srgbClr val="1F2937"/>
                </a:solidFill>
                <a:latin typeface="Montserrat SemiBold"/>
                <a:cs typeface="Montserrat SemiBold"/>
              </a:rPr>
              <a:t>4: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85" dirty="0">
                <a:solidFill>
                  <a:srgbClr val="1F2937"/>
                </a:solidFill>
                <a:latin typeface="Montserrat SemiBold"/>
                <a:cs typeface="Montserrat SemiBold"/>
              </a:rPr>
              <a:t>Real-</a:t>
            </a:r>
            <a:r>
              <a:rPr sz="1250" b="1" spc="-105" dirty="0">
                <a:solidFill>
                  <a:srgbClr val="1F2937"/>
                </a:solidFill>
                <a:latin typeface="Montserrat SemiBold"/>
                <a:cs typeface="Montserrat SemiBold"/>
              </a:rPr>
              <a:t>World</a:t>
            </a:r>
            <a:r>
              <a:rPr sz="125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90" dirty="0">
                <a:solidFill>
                  <a:srgbClr val="1F2937"/>
                </a:solidFill>
                <a:latin typeface="Montserrat SemiBold"/>
                <a:cs typeface="Montserrat SemiBold"/>
              </a:rPr>
              <a:t>Cycle</a:t>
            </a:r>
            <a:r>
              <a:rPr sz="1250" b="1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70" dirty="0">
                <a:solidFill>
                  <a:srgbClr val="1F2937"/>
                </a:solidFill>
                <a:latin typeface="Montserrat SemiBold"/>
                <a:cs typeface="Montserrat SemiBold"/>
              </a:rPr>
              <a:t>Life</a:t>
            </a:r>
            <a:r>
              <a:rPr sz="1250" b="1" spc="5" dirty="0">
                <a:solidFill>
                  <a:srgbClr val="1F2937"/>
                </a:solidFill>
                <a:latin typeface="Montserrat SemiBold"/>
                <a:cs typeface="Montserrat SemiBold"/>
              </a:rPr>
              <a:t> </a:t>
            </a:r>
            <a:r>
              <a:rPr sz="1250" b="1" spc="-10" dirty="0">
                <a:solidFill>
                  <a:srgbClr val="1F2937"/>
                </a:solidFill>
                <a:latin typeface="Montserrat SemiBold"/>
                <a:cs typeface="Montserrat SemiBold"/>
              </a:rPr>
              <a:t>Testing</a:t>
            </a:r>
            <a:endParaRPr sz="1250">
              <a:latin typeface="Montserrat SemiBold"/>
              <a:cs typeface="Montserrat SemiBold"/>
            </a:endParaRPr>
          </a:p>
          <a:p>
            <a:pPr marL="17145">
              <a:lnSpc>
                <a:spcPct val="100000"/>
              </a:lnSpc>
              <a:spcBef>
                <a:spcPts val="275"/>
              </a:spcBef>
            </a:pP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Validating</a:t>
            </a:r>
            <a:r>
              <a:rPr sz="1050" spc="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5" dirty="0">
                <a:solidFill>
                  <a:srgbClr val="374050"/>
                </a:solidFill>
                <a:latin typeface="Montserrat"/>
                <a:cs typeface="Montserrat"/>
              </a:rPr>
              <a:t>true</a:t>
            </a:r>
            <a:r>
              <a:rPr sz="1050" spc="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operational</a:t>
            </a:r>
            <a:r>
              <a:rPr sz="1050" spc="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0" dirty="0">
                <a:solidFill>
                  <a:srgbClr val="374050"/>
                </a:solidFill>
                <a:latin typeface="Montserrat"/>
                <a:cs typeface="Montserrat"/>
              </a:rPr>
              <a:t>lifespan</a:t>
            </a:r>
            <a:r>
              <a:rPr sz="1050" spc="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5" dirty="0">
                <a:solidFill>
                  <a:srgbClr val="374050"/>
                </a:solidFill>
                <a:latin typeface="Montserrat"/>
                <a:cs typeface="Montserrat"/>
              </a:rPr>
              <a:t>under</a:t>
            </a:r>
            <a:r>
              <a:rPr sz="1050" spc="20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50" dirty="0">
                <a:solidFill>
                  <a:srgbClr val="374050"/>
                </a:solidFill>
                <a:latin typeface="Montserrat"/>
                <a:cs typeface="Montserrat"/>
              </a:rPr>
              <a:t>application-</a:t>
            </a:r>
            <a:r>
              <a:rPr sz="1050" spc="-40" dirty="0">
                <a:solidFill>
                  <a:srgbClr val="374050"/>
                </a:solidFill>
                <a:latin typeface="Montserrat"/>
                <a:cs typeface="Montserrat"/>
              </a:rPr>
              <a:t>specific</a:t>
            </a:r>
            <a:r>
              <a:rPr sz="1050" spc="25" dirty="0">
                <a:solidFill>
                  <a:srgbClr val="374050"/>
                </a:solidFill>
                <a:latin typeface="Montserrat"/>
                <a:cs typeface="Montserrat"/>
              </a:rPr>
              <a:t> </a:t>
            </a:r>
            <a:r>
              <a:rPr sz="1050" spc="-40" dirty="0">
                <a:solidFill>
                  <a:srgbClr val="374050"/>
                </a:solidFill>
                <a:latin typeface="Montserrat"/>
                <a:cs typeface="Montserrat"/>
              </a:rPr>
              <a:t>conditions.</a:t>
            </a:r>
            <a:endParaRPr sz="1050">
              <a:latin typeface="Montserrat"/>
              <a:cs typeface="Montserra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5829300" cy="7562850"/>
            <a:chOff x="0" y="0"/>
            <a:chExt cx="5829300" cy="7562850"/>
          </a:xfrm>
        </p:grpSpPr>
        <p:sp>
          <p:nvSpPr>
            <p:cNvPr id="12" name="object 12"/>
            <p:cNvSpPr/>
            <p:nvPr/>
          </p:nvSpPr>
          <p:spPr>
            <a:xfrm>
              <a:off x="0" y="0"/>
              <a:ext cx="285750" cy="7448550"/>
            </a:xfrm>
            <a:custGeom>
              <a:avLst/>
              <a:gdLst/>
              <a:ahLst/>
              <a:cxnLst/>
              <a:rect l="l" t="t" r="r" b="b"/>
              <a:pathLst>
                <a:path w="285750" h="7448550">
                  <a:moveTo>
                    <a:pt x="0" y="7448549"/>
                  </a:moveTo>
                  <a:lnTo>
                    <a:pt x="285749" y="7448549"/>
                  </a:lnTo>
                  <a:lnTo>
                    <a:pt x="285749" y="0"/>
                  </a:lnTo>
                  <a:lnTo>
                    <a:pt x="0" y="0"/>
                  </a:lnTo>
                  <a:lnTo>
                    <a:pt x="0" y="7448549"/>
                  </a:lnTo>
                  <a:close/>
                </a:path>
              </a:pathLst>
            </a:custGeom>
            <a:solidFill>
              <a:srgbClr val="FF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7448549"/>
              <a:ext cx="5829300" cy="114300"/>
            </a:xfrm>
            <a:custGeom>
              <a:avLst/>
              <a:gdLst/>
              <a:ahLst/>
              <a:cxnLst/>
              <a:rect l="l" t="t" r="r" b="b"/>
              <a:pathLst>
                <a:path w="5829300" h="114300">
                  <a:moveTo>
                    <a:pt x="5829299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5829299" y="0"/>
                  </a:lnTo>
                  <a:lnTo>
                    <a:pt x="5829299" y="114299"/>
                  </a:lnTo>
                  <a:close/>
                </a:path>
              </a:pathLst>
            </a:custGeom>
            <a:solidFill>
              <a:srgbClr val="2E5B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2451" y="-190125"/>
            <a:ext cx="587375" cy="1247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8000" b="1" spc="-335" dirty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rPr>
              <a:t>2</a:t>
            </a:r>
            <a:endParaRPr sz="8000" dirty="0">
              <a:solidFill>
                <a:schemeClr val="accent1">
                  <a:lumMod val="20000"/>
                  <a:lumOff val="8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fld id="{81D60167-4931-47E6-BA6A-407CBD079E47}" type="slidenum">
              <a:rPr spc="-25" dirty="0">
                <a:latin typeface="Suisse Int'l"/>
                <a:cs typeface="Suisse Int'l"/>
              </a:rPr>
              <a:t>9</a:t>
            </a:fld>
            <a:endParaRPr spc="-25" dirty="0">
              <a:latin typeface="Suisse Int'l"/>
              <a:cs typeface="Suisse Int'l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33FEC9B-CE5D-5340-82D4-A736AB83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30" y="127115"/>
            <a:ext cx="330571" cy="3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ospital AMR">
            <a:extLst>
              <a:ext uri="{FF2B5EF4-FFF2-40B4-BE49-F238E27FC236}">
                <a16:creationId xmlns:a16="http://schemas.microsoft.com/office/drawing/2014/main" id="{53762913-1736-8F46-BB48-C874C2B4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59" y="4918896"/>
            <a:ext cx="3515043" cy="22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2359</Words>
  <Application>Microsoft Macintosh PowerPoint</Application>
  <PresentationFormat>Custom</PresentationFormat>
  <Paragraphs>266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DejaVu Sans</vt:lpstr>
      <vt:lpstr>HEnW Aeonik Black</vt:lpstr>
      <vt:lpstr>Suisse Int'l</vt:lpstr>
      <vt:lpstr>Suisse Int'l Medium</vt:lpstr>
      <vt:lpstr>Arial</vt:lpstr>
      <vt:lpstr>Calibri</vt:lpstr>
      <vt:lpstr>Eras Bold ITC</vt:lpstr>
      <vt:lpstr>Georgia</vt:lpstr>
      <vt:lpstr>Lucida Sans</vt:lpstr>
      <vt:lpstr>Montserrat</vt:lpstr>
      <vt:lpstr>Montserrat Medium</vt:lpstr>
      <vt:lpstr>Montserrat SemiBold</vt:lpstr>
      <vt:lpstr>Times New Roman</vt:lpstr>
      <vt:lpstr>Trebuchet MS</vt:lpstr>
      <vt:lpstr>Verdana</vt:lpstr>
      <vt:lpstr>Verdana Pro Semibold</vt:lpstr>
      <vt:lpstr>Office Theme</vt:lpstr>
      <vt:lpstr>PowerPoint Presentation</vt:lpstr>
      <vt:lpstr>Executive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an Engineering Partner, Not a Component Supplier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</cp:revision>
  <dcterms:created xsi:type="dcterms:W3CDTF">2025-08-17T19:36:14Z</dcterms:created>
  <dcterms:modified xsi:type="dcterms:W3CDTF">2025-08-18T00:24:10Z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2025-08-17T00:00:00Z</vt:filetime>
  </property>
  <property fmtid="{D5CDD505-2E9C-101B-9397-08002B2CF9AE}" pid="3" name="Producer">
    <vt:lpwstr>pypdf</vt:lpwstr>
  </property>
  <property fmtid="{D5CDD505-2E9C-101B-9397-08002B2CF9AE}" pid="4" name="LastSaved">
    <vt:filetime>2025-08-17T00:00:00Z</vt:filetime>
  </property>
</Properties>
</file>