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</p:sldIdLst>
  <p:sldSz cx="5829300" cy="7561263"/>
  <p:notesSz cx="58293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6" autoAdjust="0"/>
    <p:restoredTop sz="94710"/>
  </p:normalViewPr>
  <p:slideViewPr>
    <p:cSldViewPr>
      <p:cViewPr>
        <p:scale>
          <a:sx n="150" d="100"/>
          <a:sy n="150" d="100"/>
        </p:scale>
        <p:origin x="2262" y="-9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257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2000" y="0"/>
            <a:ext cx="25257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CD0ED-F982-9C42-A248-8E942853382C}" type="datetimeFigureOut">
              <a:rPr lang="en-CN" smtClean="0"/>
              <a:t>08/16/2025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0400" y="946150"/>
            <a:ext cx="196850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82613" y="3643313"/>
            <a:ext cx="466407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25257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02000" y="7189788"/>
            <a:ext cx="25257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73ED6-5DA6-004E-B7AF-C3E60F31720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5019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197" y="2346452"/>
            <a:ext cx="4954905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4395" y="4238752"/>
            <a:ext cx="408051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A5462"/>
                </a:solidFill>
                <a:latin typeface="Suisse Int'l Light"/>
                <a:cs typeface="Suisse Int'l Light"/>
              </a:defRPr>
            </a:lvl1pPr>
          </a:lstStyle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‹#›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1C21D28-B199-5349-9704-2907E4BCC8B3}"/>
              </a:ext>
            </a:extLst>
          </p:cNvPr>
          <p:cNvSpPr txBox="1"/>
          <p:nvPr userDrawn="1"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2E5BB9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A5462"/>
                </a:solidFill>
                <a:latin typeface="Suisse Int'l Light"/>
                <a:cs typeface="Suisse Int'l Light"/>
              </a:defRPr>
            </a:lvl1pPr>
          </a:lstStyle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‹#›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35069725-BF48-2749-A66D-DDFEA60D16A7}"/>
              </a:ext>
            </a:extLst>
          </p:cNvPr>
          <p:cNvSpPr txBox="1"/>
          <p:nvPr userDrawn="1"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2E5BB9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1465" y="1740916"/>
            <a:ext cx="253574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02089" y="1740916"/>
            <a:ext cx="253574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A5462"/>
                </a:solidFill>
                <a:latin typeface="Suisse Int'l Light"/>
                <a:cs typeface="Suisse Int'l Light"/>
              </a:defRPr>
            </a:lvl1pPr>
          </a:lstStyle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‹#›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2188D163-4277-8049-B4F0-64CCE8F0451C}"/>
              </a:ext>
            </a:extLst>
          </p:cNvPr>
          <p:cNvSpPr txBox="1"/>
          <p:nvPr userDrawn="1"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2E5BB9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A5462"/>
                </a:solidFill>
                <a:latin typeface="Suisse Int'l Light"/>
                <a:cs typeface="Suisse Int'l Light"/>
              </a:defRPr>
            </a:lvl1pPr>
          </a:lstStyle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‹#›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0202AEE1-3288-4744-AFA4-8C89E7641161}"/>
              </a:ext>
            </a:extLst>
          </p:cNvPr>
          <p:cNvSpPr txBox="1"/>
          <p:nvPr userDrawn="1"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A5462"/>
                </a:solidFill>
                <a:latin typeface="Suisse Int'l Light"/>
                <a:cs typeface="Suisse Int'l Light"/>
              </a:defRPr>
            </a:lvl1pPr>
          </a:lstStyle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‹#›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85C8CCF4-85B8-4D41-9CA9-9309574EF510}"/>
              </a:ext>
            </a:extLst>
          </p:cNvPr>
          <p:cNvSpPr txBox="1"/>
          <p:nvPr userDrawn="1"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485202"/>
            <a:ext cx="487489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299" y="1342122"/>
            <a:ext cx="5007610" cy="311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81962" y="7039356"/>
            <a:ext cx="186537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1465" y="7039356"/>
            <a:ext cx="134073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66158" y="7299528"/>
            <a:ext cx="223520" cy="13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A5462"/>
                </a:solidFill>
                <a:latin typeface="Suisse Int'l Light"/>
                <a:cs typeface="Suisse Int'l Light"/>
              </a:defRPr>
            </a:lvl1pPr>
          </a:lstStyle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‹#›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DD8854DE-6931-9148-AA58-00A12BAAD1B7}"/>
              </a:ext>
            </a:extLst>
          </p:cNvPr>
          <p:cNvSpPr txBox="1"/>
          <p:nvPr userDrawn="1"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rge-batte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large-battery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large-battery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arket@large-battery.com" TargetMode="External"/><Relationship Id="rId5" Type="http://schemas.openxmlformats.org/officeDocument/2006/relationships/hyperlink" Target="https://www.large-battery.com/contact-us/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30199" y="1313734"/>
            <a:ext cx="3512820" cy="121533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05"/>
              </a:spcBef>
            </a:pPr>
            <a:r>
              <a:rPr sz="2800" b="1" spc="-220" dirty="0">
                <a:solidFill>
                  <a:schemeClr val="tx1"/>
                </a:solidFill>
                <a:latin typeface="Montserrat"/>
                <a:cs typeface="Montserrat"/>
              </a:rPr>
              <a:t>Custom</a:t>
            </a:r>
            <a:r>
              <a:rPr sz="2800" b="1" spc="1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800" b="1" spc="-165" dirty="0">
                <a:solidFill>
                  <a:schemeClr val="tx1"/>
                </a:solidFill>
                <a:latin typeface="Montserrat"/>
                <a:cs typeface="Montserrat"/>
              </a:rPr>
              <a:t>Battery</a:t>
            </a:r>
            <a:r>
              <a:rPr sz="2800" b="1" spc="1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Montserrat"/>
                <a:cs typeface="Montserrat"/>
              </a:rPr>
              <a:t>Pack </a:t>
            </a:r>
            <a:r>
              <a:rPr sz="2800" b="1" spc="-170" dirty="0">
                <a:solidFill>
                  <a:schemeClr val="tx1"/>
                </a:solidFill>
                <a:latin typeface="Montserrat"/>
                <a:cs typeface="Montserrat"/>
              </a:rPr>
              <a:t>Technical</a:t>
            </a:r>
            <a:r>
              <a:rPr sz="2800" b="1" spc="1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800" b="1" spc="-160" dirty="0">
                <a:solidFill>
                  <a:schemeClr val="tx1"/>
                </a:solidFill>
                <a:latin typeface="Montserrat"/>
                <a:cs typeface="Montserrat"/>
              </a:rPr>
              <a:t>Engineering </a:t>
            </a:r>
            <a:r>
              <a:rPr sz="2800" b="1" spc="-10" dirty="0">
                <a:solidFill>
                  <a:schemeClr val="tx1"/>
                </a:solidFill>
                <a:latin typeface="Montserrat"/>
                <a:cs typeface="Montserrat"/>
              </a:rPr>
              <a:t>Guide</a:t>
            </a:r>
            <a:endParaRPr sz="2800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199" y="3009741"/>
            <a:ext cx="3090545" cy="542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0" spc="-85" dirty="0">
                <a:solidFill>
                  <a:srgbClr val="FF7E00"/>
                </a:solidFill>
                <a:latin typeface="Montserrat Medium"/>
                <a:cs typeface="Montserrat Medium"/>
              </a:rPr>
              <a:t>Delivering</a:t>
            </a:r>
            <a:r>
              <a:rPr sz="1500" b="0" spc="-20" dirty="0">
                <a:solidFill>
                  <a:srgbClr val="FF7E00"/>
                </a:solidFill>
                <a:latin typeface="Montserrat Medium"/>
                <a:cs typeface="Montserrat Medium"/>
              </a:rPr>
              <a:t> </a:t>
            </a:r>
            <a:r>
              <a:rPr sz="1500" b="0" spc="-105" dirty="0">
                <a:solidFill>
                  <a:srgbClr val="FF7E00"/>
                </a:solidFill>
                <a:latin typeface="Montserrat Medium"/>
                <a:cs typeface="Montserrat Medium"/>
              </a:rPr>
              <a:t>Performance</a:t>
            </a:r>
            <a:r>
              <a:rPr sz="1500" b="0" spc="-15" dirty="0">
                <a:solidFill>
                  <a:srgbClr val="FF7E00"/>
                </a:solidFill>
                <a:latin typeface="Montserrat Medium"/>
                <a:cs typeface="Montserrat Medium"/>
              </a:rPr>
              <a:t> </a:t>
            </a:r>
            <a:r>
              <a:rPr sz="1500" b="0" spc="-95" dirty="0">
                <a:solidFill>
                  <a:srgbClr val="FF7E00"/>
                </a:solidFill>
                <a:latin typeface="Montserrat Medium"/>
                <a:cs typeface="Montserrat Medium"/>
              </a:rPr>
              <a:t>Since</a:t>
            </a:r>
            <a:r>
              <a:rPr sz="1500" b="0" spc="-15" dirty="0">
                <a:solidFill>
                  <a:srgbClr val="FF7E00"/>
                </a:solidFill>
                <a:latin typeface="Montserrat Medium"/>
                <a:cs typeface="Montserrat Medium"/>
              </a:rPr>
              <a:t> </a:t>
            </a:r>
            <a:r>
              <a:rPr sz="1500" b="0" spc="-50" dirty="0">
                <a:solidFill>
                  <a:srgbClr val="FF7E00"/>
                </a:solidFill>
                <a:latin typeface="Montserrat Medium"/>
                <a:cs typeface="Montserrat Medium"/>
              </a:rPr>
              <a:t>2002</a:t>
            </a:r>
            <a:endParaRPr sz="1500" dirty="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CA" sz="1150" b="0" spc="-40" dirty="0">
                <a:solidFill>
                  <a:schemeClr val="tx1"/>
                </a:solidFill>
                <a:latin typeface="Montserrat Medium"/>
                <a:cs typeface="Montserrat Medium"/>
              </a:rPr>
              <a:t>By Large Power Team</a:t>
            </a:r>
            <a:endParaRPr sz="1150" dirty="0">
              <a:solidFill>
                <a:schemeClr val="tx1"/>
              </a:solidFill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7437" y="6884292"/>
            <a:ext cx="180467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dirty="0">
                <a:solidFill>
                  <a:srgbClr val="FF7E00"/>
                </a:solidFill>
                <a:latin typeface="Montserrat SemiBold"/>
                <a:cs typeface="Montserrat SemiBold"/>
              </a:rPr>
              <a:t>Power</a:t>
            </a:r>
            <a:r>
              <a:rPr sz="1500" b="1" spc="5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Differently</a:t>
            </a:r>
            <a:endParaRPr sz="1500">
              <a:latin typeface="Montserrat SemiBold"/>
              <a:cs typeface="Montserrat Semi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3" name="object 13"/>
            <p:cNvSpPr/>
            <p:nvPr/>
          </p:nvSpPr>
          <p:spPr>
            <a:xfrm>
              <a:off x="5638799" y="0"/>
              <a:ext cx="190500" cy="7229475"/>
            </a:xfrm>
            <a:custGeom>
              <a:avLst/>
              <a:gdLst/>
              <a:ahLst/>
              <a:cxnLst/>
              <a:rect l="l" t="t" r="r" b="b"/>
              <a:pathLst>
                <a:path w="190500" h="7229475">
                  <a:moveTo>
                    <a:pt x="0" y="7229474"/>
                  </a:moveTo>
                  <a:lnTo>
                    <a:pt x="190499" y="7229474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229474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229474"/>
              <a:ext cx="5829300" cy="333375"/>
            </a:xfrm>
            <a:custGeom>
              <a:avLst/>
              <a:gdLst/>
              <a:ahLst/>
              <a:cxnLst/>
              <a:rect l="l" t="t" r="r" b="b"/>
              <a:pathLst>
                <a:path w="5829300" h="333375">
                  <a:moveTo>
                    <a:pt x="5829299" y="333374"/>
                  </a:moveTo>
                  <a:lnTo>
                    <a:pt x="0" y="333374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333374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09839" y="7300217"/>
            <a:ext cx="138938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0" spc="-75" dirty="0">
                <a:solidFill>
                  <a:schemeClr val="bg1"/>
                </a:solidFill>
                <a:latin typeface="Montserrat Medium"/>
                <a:cs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www.large-</a:t>
            </a:r>
            <a:r>
              <a:rPr sz="1000" b="0" spc="-65" dirty="0">
                <a:solidFill>
                  <a:schemeClr val="bg1"/>
                </a:solidFill>
                <a:latin typeface="Montserrat Medium"/>
                <a:cs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battery.com</a:t>
            </a:r>
            <a:endParaRPr sz="100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pic>
        <p:nvPicPr>
          <p:cNvPr id="31" name="Picture 2" descr="E:\2020\新办公室\前台2021.jpg">
            <a:extLst>
              <a:ext uri="{FF2B5EF4-FFF2-40B4-BE49-F238E27FC236}">
                <a16:creationId xmlns:a16="http://schemas.microsoft.com/office/drawing/2014/main" id="{3925DF33-406B-764C-831C-D987E5C4F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" y="4378628"/>
            <a:ext cx="5638787" cy="18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2" descr="画着卡通人物&#10;&#10;AI 生成的内容可能不正确。">
            <a:extLst>
              <a:ext uri="{FF2B5EF4-FFF2-40B4-BE49-F238E27FC236}">
                <a16:creationId xmlns:a16="http://schemas.microsoft.com/office/drawing/2014/main" id="{A8421036-3FB0-E740-B300-7AA281D51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199" y="290770"/>
            <a:ext cx="1385794" cy="25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272533"/>
            <a:ext cx="5469890" cy="43217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700" b="1" spc="-90" dirty="0">
                <a:solidFill>
                  <a:srgbClr val="2E5BB9"/>
                </a:solidFill>
                <a:latin typeface="Montserrat"/>
                <a:cs typeface="Montserrat"/>
              </a:rPr>
              <a:t>1.2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Smart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50" dirty="0">
                <a:solidFill>
                  <a:srgbClr val="2E5BB9"/>
                </a:solidFill>
                <a:latin typeface="Montserrat"/>
                <a:cs typeface="Montserrat"/>
              </a:rPr>
              <a:t>Packs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10" dirty="0">
                <a:solidFill>
                  <a:srgbClr val="2E5BB9"/>
                </a:solidFill>
                <a:latin typeface="Montserrat"/>
                <a:cs typeface="Montserrat"/>
              </a:rPr>
              <a:t>–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40" dirty="0">
                <a:solidFill>
                  <a:srgbClr val="2E5BB9"/>
                </a:solidFill>
                <a:latin typeface="Montserrat"/>
                <a:cs typeface="Montserrat"/>
              </a:rPr>
              <a:t>Features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55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2E5BB9"/>
                </a:solidFill>
                <a:latin typeface="Montserrat"/>
                <a:cs typeface="Montserrat"/>
              </a:rPr>
              <a:t>Firmware</a:t>
            </a:r>
            <a:endParaRPr sz="1700" dirty="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974" y="923394"/>
            <a:ext cx="5466715" cy="22262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200" b="1" spc="-45" dirty="0">
                <a:solidFill>
                  <a:srgbClr val="2E5BB9"/>
                </a:solidFill>
                <a:latin typeface="Montserrat SemiBold"/>
                <a:cs typeface="Montserrat SemiBold"/>
              </a:rPr>
              <a:t>Key</a:t>
            </a:r>
            <a:r>
              <a:rPr sz="120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Smart</a:t>
            </a:r>
            <a:r>
              <a:rPr sz="1200" b="1" spc="-35" dirty="0">
                <a:solidFill>
                  <a:srgbClr val="2E5BB9"/>
                </a:solidFill>
                <a:latin typeface="Montserrat SemiBold"/>
                <a:cs typeface="Montserrat SemiBold"/>
              </a:rPr>
              <a:t> Battery</a:t>
            </a:r>
            <a:r>
              <a:rPr sz="120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Features:</a:t>
            </a:r>
            <a:endParaRPr sz="1200" dirty="0">
              <a:latin typeface="Montserrat SemiBold"/>
              <a:cs typeface="Montserrat SemiBold"/>
            </a:endParaRPr>
          </a:p>
          <a:p>
            <a:pPr marL="221615" indent="-208915">
              <a:lnSpc>
                <a:spcPct val="100000"/>
              </a:lnSpc>
              <a:spcBef>
                <a:spcPts val="355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221615" algn="l"/>
              </a:tabLst>
            </a:pPr>
            <a:r>
              <a:rPr sz="1100" spc="-55" dirty="0">
                <a:latin typeface="Montserrat"/>
                <a:cs typeface="Montserrat"/>
              </a:rPr>
              <a:t>Cell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balancing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to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extend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overall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cycle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life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prevent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individual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cell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stress</a:t>
            </a:r>
            <a:endParaRPr sz="1100" dirty="0">
              <a:latin typeface="Montserrat"/>
              <a:cs typeface="Montserrat"/>
            </a:endParaRPr>
          </a:p>
          <a:p>
            <a:pPr marL="221615" indent="-208915">
              <a:lnSpc>
                <a:spcPct val="100000"/>
              </a:lnSpc>
              <a:spcBef>
                <a:spcPts val="300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221615" algn="l"/>
              </a:tabLst>
            </a:pPr>
            <a:r>
              <a:rPr sz="1100" spc="-65" dirty="0">
                <a:latin typeface="Montserrat"/>
                <a:cs typeface="Montserrat"/>
              </a:rPr>
              <a:t>Precise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State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of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Charge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(SOC)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State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of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Health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(SOH)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determination</a:t>
            </a:r>
            <a:endParaRPr sz="1100" dirty="0">
              <a:latin typeface="Montserrat"/>
              <a:cs typeface="Montserrat"/>
            </a:endParaRPr>
          </a:p>
          <a:p>
            <a:pPr marL="221615" indent="-208915">
              <a:lnSpc>
                <a:spcPct val="100000"/>
              </a:lnSpc>
              <a:spcBef>
                <a:spcPts val="300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221615" algn="l"/>
              </a:tabLst>
            </a:pPr>
            <a:r>
              <a:rPr sz="1100" spc="-55" dirty="0">
                <a:latin typeface="Montserrat"/>
                <a:cs typeface="Montserrat"/>
              </a:rPr>
              <a:t>Intelligent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charge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control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with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sophisticated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algorithms</a:t>
            </a:r>
            <a:endParaRPr sz="1100" dirty="0">
              <a:latin typeface="Montserrat"/>
              <a:cs typeface="Montserrat"/>
            </a:endParaRPr>
          </a:p>
          <a:p>
            <a:pPr marL="221615" indent="-208915">
              <a:lnSpc>
                <a:spcPct val="100000"/>
              </a:lnSpc>
              <a:spcBef>
                <a:spcPts val="300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221615" algn="l"/>
              </a:tabLst>
            </a:pPr>
            <a:r>
              <a:rPr sz="1100" spc="-60" dirty="0">
                <a:latin typeface="Montserrat"/>
                <a:cs typeface="Montserrat"/>
              </a:rPr>
              <a:t>History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logging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performance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data</a:t>
            </a:r>
            <a:r>
              <a:rPr sz="1100" spc="-10" dirty="0">
                <a:latin typeface="Montserrat"/>
                <a:cs typeface="Montserrat"/>
              </a:rPr>
              <a:t> tracking</a:t>
            </a:r>
            <a:endParaRPr sz="1100" dirty="0">
              <a:latin typeface="Montserrat"/>
              <a:cs typeface="Montserrat"/>
            </a:endParaRPr>
          </a:p>
          <a:p>
            <a:pPr marL="221615" indent="-208915">
              <a:lnSpc>
                <a:spcPct val="100000"/>
              </a:lnSpc>
              <a:spcBef>
                <a:spcPts val="300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221615" algn="l"/>
              </a:tabLst>
            </a:pPr>
            <a:r>
              <a:rPr sz="1100" spc="-60" dirty="0">
                <a:latin typeface="Montserrat"/>
                <a:cs typeface="Montserrat"/>
              </a:rPr>
              <a:t>Authentication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serialization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for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traceability</a:t>
            </a:r>
            <a:endParaRPr sz="110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100" spc="-75" dirty="0">
                <a:latin typeface="Montserrat"/>
                <a:cs typeface="Montserrat"/>
              </a:rPr>
              <a:t>Our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smart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battery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packs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can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be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viewed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as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complete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power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systems.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The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embedded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40" dirty="0">
                <a:latin typeface="Montserrat"/>
                <a:cs typeface="Montserrat"/>
              </a:rPr>
              <a:t>electronics </a:t>
            </a:r>
            <a:r>
              <a:rPr sz="1100" spc="-70" dirty="0">
                <a:latin typeface="Montserrat"/>
                <a:cs typeface="Montserrat"/>
              </a:rPr>
              <a:t>enhance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safety,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reliability,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cycle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life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while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giving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end-</a:t>
            </a:r>
            <a:r>
              <a:rPr sz="1100" spc="-65" dirty="0">
                <a:latin typeface="Montserrat"/>
                <a:cs typeface="Montserrat"/>
              </a:rPr>
              <a:t>product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system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engineers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more </a:t>
            </a:r>
            <a:r>
              <a:rPr sz="1100" spc="-60" dirty="0">
                <a:latin typeface="Montserrat"/>
                <a:cs typeface="Montserrat"/>
              </a:rPr>
              <a:t>options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to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create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a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reliable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user-</a:t>
            </a:r>
            <a:r>
              <a:rPr sz="1100" spc="-50" dirty="0">
                <a:latin typeface="Montserrat"/>
                <a:cs typeface="Montserrat"/>
              </a:rPr>
              <a:t>friendly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device.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Features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include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preventing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charging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in </a:t>
            </a:r>
            <a:r>
              <a:rPr sz="1100" spc="-65" dirty="0">
                <a:latin typeface="Montserrat"/>
                <a:cs typeface="Montserrat"/>
              </a:rPr>
              <a:t>extreme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temperatures,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data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encryption,</a:t>
            </a:r>
            <a:r>
              <a:rPr sz="1100" spc="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backup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power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management,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1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status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monitoring.</a:t>
            </a:r>
            <a:endParaRPr sz="1100" dirty="0">
              <a:latin typeface="Montserrat"/>
              <a:cs typeface="Montserra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10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0203347-55D4-6F4A-A0AF-85A0A538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72975"/>
            <a:ext cx="5218508" cy="33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56F4551-434B-FD42-AE6A-8F4FC92F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2DC9206E-E48D-B246-9BCC-F9E91656FDAA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272533"/>
            <a:ext cx="5464810" cy="1313821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700" b="1" spc="-85" dirty="0">
                <a:solidFill>
                  <a:srgbClr val="2E5BB9"/>
                </a:solidFill>
                <a:latin typeface="Montserrat"/>
                <a:cs typeface="Montserrat"/>
              </a:rPr>
              <a:t>1.3</a:t>
            </a:r>
            <a:r>
              <a:rPr sz="170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90" dirty="0">
                <a:solidFill>
                  <a:srgbClr val="2E5BB9"/>
                </a:solidFill>
                <a:latin typeface="Montserrat"/>
                <a:cs typeface="Montserrat"/>
              </a:rPr>
              <a:t>Why</a:t>
            </a:r>
            <a:r>
              <a:rPr sz="170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45" dirty="0">
                <a:solidFill>
                  <a:srgbClr val="2E5BB9"/>
                </a:solidFill>
                <a:latin typeface="Montserrat"/>
                <a:cs typeface="Montserrat"/>
              </a:rPr>
              <a:t>Advanced</a:t>
            </a:r>
            <a:r>
              <a:rPr sz="170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20" dirty="0">
                <a:solidFill>
                  <a:srgbClr val="2E5BB9"/>
                </a:solidFill>
                <a:latin typeface="Montserrat"/>
                <a:cs typeface="Montserrat"/>
              </a:rPr>
              <a:t>Lithium</a:t>
            </a:r>
            <a:r>
              <a:rPr sz="170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0" dirty="0">
                <a:solidFill>
                  <a:srgbClr val="2E5BB9"/>
                </a:solidFill>
                <a:latin typeface="Montserrat"/>
                <a:cs typeface="Montserrat"/>
              </a:rPr>
              <a:t>Chemistry</a:t>
            </a:r>
            <a:r>
              <a:rPr sz="170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95" dirty="0">
                <a:solidFill>
                  <a:srgbClr val="2E5BB9"/>
                </a:solidFill>
                <a:latin typeface="Montserrat"/>
                <a:cs typeface="Montserrat"/>
              </a:rPr>
              <a:t>is</a:t>
            </a:r>
            <a:r>
              <a:rPr sz="170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0" dirty="0">
                <a:solidFill>
                  <a:srgbClr val="2E5BB9"/>
                </a:solidFill>
                <a:latin typeface="Montserrat"/>
                <a:cs typeface="Montserrat"/>
              </a:rPr>
              <a:t>the</a:t>
            </a:r>
            <a:r>
              <a:rPr sz="170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2E5BB9"/>
                </a:solidFill>
                <a:latin typeface="Montserrat"/>
                <a:cs typeface="Montserrat"/>
              </a:rPr>
              <a:t>Standard</a:t>
            </a:r>
            <a:endParaRPr sz="1700" dirty="0">
              <a:latin typeface="Montserrat"/>
              <a:cs typeface="Montserrat"/>
            </a:endParaRPr>
          </a:p>
          <a:p>
            <a:pPr marL="12700" marR="5080">
              <a:lnSpc>
                <a:spcPct val="97900"/>
              </a:lnSpc>
              <a:spcBef>
                <a:spcPts val="710"/>
              </a:spcBef>
            </a:pPr>
            <a:r>
              <a:rPr sz="1050" spc="-75" dirty="0">
                <a:latin typeface="Montserrat"/>
                <a:cs typeface="Montserrat"/>
              </a:rPr>
              <a:t>For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modern,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high-performance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applications,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question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not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whether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use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lithium </a:t>
            </a:r>
            <a:r>
              <a:rPr sz="1050" spc="-65" dirty="0">
                <a:latin typeface="Montserrat"/>
                <a:cs typeface="Montserrat"/>
              </a:rPr>
              <a:t>chemistry,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but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which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lithium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chemistry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right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fit.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While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legacy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technologies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like</a:t>
            </a:r>
            <a:r>
              <a:rPr sz="1050" spc="-10" dirty="0">
                <a:latin typeface="Montserrat"/>
                <a:cs typeface="Montserrat"/>
              </a:rPr>
              <a:t> Nickel- </a:t>
            </a:r>
            <a:r>
              <a:rPr sz="1050" spc="-60" dirty="0">
                <a:latin typeface="Montserrat"/>
                <a:cs typeface="Montserrat"/>
              </a:rPr>
              <a:t>Metal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Hydride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(NiMH)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85" dirty="0">
                <a:latin typeface="Montserrat"/>
                <a:cs typeface="Montserrat"/>
              </a:rPr>
              <a:t>may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be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suitable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for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some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low-</a:t>
            </a:r>
            <a:r>
              <a:rPr sz="1050" spc="-50" dirty="0">
                <a:latin typeface="Montserrat"/>
                <a:cs typeface="Montserrat"/>
              </a:rPr>
              <a:t>cost,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low-</a:t>
            </a:r>
            <a:r>
              <a:rPr sz="1050" spc="-65" dirty="0">
                <a:latin typeface="Montserrat"/>
                <a:cs typeface="Montserrat"/>
              </a:rPr>
              <a:t>performance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consumer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products, </a:t>
            </a:r>
            <a:r>
              <a:rPr sz="1050" spc="-65" dirty="0">
                <a:latin typeface="Montserrat"/>
                <a:cs typeface="Montserrat"/>
              </a:rPr>
              <a:t>they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cannot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meet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demands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advanced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systems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Large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Power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specializes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in.</a:t>
            </a:r>
            <a:endParaRPr sz="1050" dirty="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024" y="1731238"/>
            <a:ext cx="5245100" cy="806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14"/>
              </a:spcBef>
            </a:pPr>
            <a:r>
              <a:rPr sz="1050" spc="-85" dirty="0">
                <a:latin typeface="Montserrat"/>
                <a:cs typeface="Montserrat"/>
              </a:rPr>
              <a:t>Custom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rechargeable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battery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packs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using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lithium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cells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(Lithium-</a:t>
            </a:r>
            <a:r>
              <a:rPr sz="1050" spc="-55" dirty="0">
                <a:latin typeface="Montserrat"/>
                <a:cs typeface="Montserrat"/>
              </a:rPr>
              <a:t>Ion,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Lithium-</a:t>
            </a:r>
            <a:r>
              <a:rPr sz="1050" spc="-10" dirty="0">
                <a:latin typeface="Montserrat"/>
                <a:cs typeface="Montserrat"/>
              </a:rPr>
              <a:t>Polymer, </a:t>
            </a:r>
            <a:r>
              <a:rPr sz="1050" spc="-65" dirty="0">
                <a:latin typeface="Montserrat"/>
                <a:cs typeface="Montserrat"/>
              </a:rPr>
              <a:t>LiFePO4)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provide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superior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voltage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capacity,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resulting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in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an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exceptionally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high</a:t>
            </a:r>
            <a:r>
              <a:rPr sz="1050" spc="-10" dirty="0">
                <a:latin typeface="Montserrat"/>
                <a:cs typeface="Montserrat"/>
              </a:rPr>
              <a:t> energy </a:t>
            </a:r>
            <a:r>
              <a:rPr sz="1050" spc="-60" dirty="0">
                <a:latin typeface="Montserrat"/>
                <a:cs typeface="Montserrat"/>
              </a:rPr>
              <a:t>density.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Applications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in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fields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like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medical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devices,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military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equipment,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electric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vehicles,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and </a:t>
            </a:r>
            <a:r>
              <a:rPr sz="1050" spc="-60" dirty="0">
                <a:latin typeface="Montserrat"/>
                <a:cs typeface="Montserrat"/>
              </a:rPr>
              <a:t>robotics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demand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level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performance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that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only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lithium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chemistry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can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deliver.</a:t>
            </a:r>
            <a:endParaRPr sz="1050" dirty="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553" y="4161631"/>
            <a:ext cx="5445125" cy="300184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200" b="1" spc="-110" dirty="0">
                <a:solidFill>
                  <a:srgbClr val="FF7E00"/>
                </a:solidFill>
                <a:latin typeface="Montserrat"/>
                <a:cs typeface="Montserrat"/>
              </a:rPr>
              <a:t>The</a:t>
            </a:r>
            <a:r>
              <a:rPr sz="1200" b="1" spc="-3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200" b="1" spc="-95" dirty="0">
                <a:solidFill>
                  <a:srgbClr val="FF7E00"/>
                </a:solidFill>
                <a:latin typeface="Montserrat"/>
                <a:cs typeface="Montserrat"/>
              </a:rPr>
              <a:t>Large</a:t>
            </a:r>
            <a:r>
              <a:rPr sz="1200" b="1" spc="-3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200" b="1" spc="-114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200" b="1" spc="-3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200" b="1" spc="-110" dirty="0">
                <a:solidFill>
                  <a:srgbClr val="FF7E00"/>
                </a:solidFill>
                <a:latin typeface="Montserrat"/>
                <a:cs typeface="Montserrat"/>
              </a:rPr>
              <a:t>Advantage</a:t>
            </a:r>
            <a:r>
              <a:rPr sz="1200" b="1" spc="-25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200" b="1" spc="-85" dirty="0">
                <a:solidFill>
                  <a:srgbClr val="FF7E00"/>
                </a:solidFill>
                <a:latin typeface="Montserrat"/>
                <a:cs typeface="Montserrat"/>
              </a:rPr>
              <a:t>in</a:t>
            </a:r>
            <a:r>
              <a:rPr sz="1200" b="1" spc="-3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FF7E00"/>
                </a:solidFill>
                <a:latin typeface="Montserrat"/>
                <a:cs typeface="Montserrat"/>
              </a:rPr>
              <a:t>Lithium:</a:t>
            </a:r>
            <a:endParaRPr sz="1200" dirty="0">
              <a:latin typeface="Montserrat"/>
              <a:cs typeface="Montserrat"/>
            </a:endParaRPr>
          </a:p>
          <a:p>
            <a:pPr marL="12700" marR="38100">
              <a:lnSpc>
                <a:spcPts val="1130"/>
              </a:lnSpc>
              <a:spcBef>
                <a:spcPts val="430"/>
              </a:spcBef>
            </a:pPr>
            <a:r>
              <a:rPr sz="1100" spc="-60" dirty="0">
                <a:latin typeface="Montserrat"/>
                <a:cs typeface="Montserrat"/>
              </a:rPr>
              <a:t>Large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Power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focuses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exclusively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on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advanced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lithium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solutions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because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today's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engineering </a:t>
            </a:r>
            <a:r>
              <a:rPr sz="1100" spc="-60" dirty="0">
                <a:latin typeface="Montserrat"/>
                <a:cs typeface="Montserrat"/>
              </a:rPr>
              <a:t>challenges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require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the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highest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energy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density,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lightest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weight,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most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reliable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performance.</a:t>
            </a:r>
            <a:endParaRPr sz="1100" dirty="0">
              <a:latin typeface="Montserrat"/>
              <a:cs typeface="Montserrat"/>
            </a:endParaRPr>
          </a:p>
          <a:p>
            <a:pPr marL="335915" marR="362585" indent="-171450">
              <a:lnSpc>
                <a:spcPts val="1050"/>
              </a:lnSpc>
              <a:spcBef>
                <a:spcPts val="655"/>
              </a:spcBef>
              <a:buFont typeface="Arial" panose="020B0604020202020204" pitchFamily="34" charset="0"/>
              <a:buChar char="•"/>
            </a:pPr>
            <a:r>
              <a:rPr sz="1100" b="1" spc="-75" dirty="0">
                <a:latin typeface="Montserrat SemiBold"/>
                <a:cs typeface="Montserrat SemiBold"/>
              </a:rPr>
              <a:t>Energy</a:t>
            </a:r>
            <a:r>
              <a:rPr sz="1100" b="1" dirty="0">
                <a:latin typeface="Montserrat SemiBold"/>
                <a:cs typeface="Montserrat SemiBold"/>
              </a:rPr>
              <a:t> </a:t>
            </a:r>
            <a:r>
              <a:rPr sz="1100" b="1" spc="-65" dirty="0">
                <a:latin typeface="Montserrat SemiBold"/>
                <a:cs typeface="Montserrat SemiBold"/>
              </a:rPr>
              <a:t>Density:</a:t>
            </a:r>
            <a:r>
              <a:rPr sz="1100" b="1" spc="-5" dirty="0">
                <a:latin typeface="Montserrat SemiBold"/>
                <a:cs typeface="Montserrat SemiBold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Lithium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batteries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offer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significantly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higher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energy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density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than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NiMH, </a:t>
            </a:r>
            <a:r>
              <a:rPr sz="1100" spc="-55" dirty="0">
                <a:latin typeface="Montserrat"/>
                <a:cs typeface="Montserrat"/>
              </a:rPr>
              <a:t>allowing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for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smaller,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lighter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products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or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longer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runtimes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in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the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same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form</a:t>
            </a:r>
            <a:r>
              <a:rPr sz="1100" spc="-10" dirty="0">
                <a:latin typeface="Montserrat"/>
                <a:cs typeface="Montserrat"/>
              </a:rPr>
              <a:t> factor.</a:t>
            </a:r>
            <a:endParaRPr sz="1100" dirty="0">
              <a:latin typeface="Montserrat"/>
              <a:cs typeface="Montserrat"/>
            </a:endParaRPr>
          </a:p>
          <a:p>
            <a:pPr marL="335915" marR="173355" indent="-171450">
              <a:lnSpc>
                <a:spcPct val="90600"/>
              </a:lnSpc>
              <a:spcBef>
                <a:spcPts val="330"/>
              </a:spcBef>
              <a:buFont typeface="Arial" panose="020B0604020202020204" pitchFamily="34" charset="0"/>
              <a:buChar char="•"/>
            </a:pPr>
            <a:r>
              <a:rPr sz="1100" b="1" spc="-70" dirty="0">
                <a:latin typeface="Montserrat SemiBold"/>
                <a:cs typeface="Montserrat SemiBold"/>
              </a:rPr>
              <a:t>Performance:</a:t>
            </a:r>
            <a:r>
              <a:rPr sz="1100" b="1" dirty="0">
                <a:latin typeface="Montserrat SemiBold"/>
                <a:cs typeface="Montserrat SemiBold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Lithium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chemistries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offer</a:t>
            </a:r>
            <a:r>
              <a:rPr sz="1100" spc="1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wider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operating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temperature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ranges,</a:t>
            </a:r>
            <a:r>
              <a:rPr sz="1100" spc="1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higher </a:t>
            </a:r>
            <a:r>
              <a:rPr sz="1100" spc="-65" dirty="0">
                <a:latin typeface="Montserrat"/>
                <a:cs typeface="Montserrat"/>
              </a:rPr>
              <a:t>discharge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rates,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lower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self-</a:t>
            </a:r>
            <a:r>
              <a:rPr sz="1100" spc="-65" dirty="0">
                <a:latin typeface="Montserrat"/>
                <a:cs typeface="Montserrat"/>
              </a:rPr>
              <a:t>discharge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rates,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making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them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ideal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for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critical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applications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extreme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environments.</a:t>
            </a:r>
            <a:endParaRPr sz="1100" dirty="0">
              <a:latin typeface="Montserrat"/>
              <a:cs typeface="Montserrat"/>
            </a:endParaRPr>
          </a:p>
          <a:p>
            <a:pPr marL="335915" marR="179705" indent="-171450">
              <a:lnSpc>
                <a:spcPts val="105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sz="1100" b="1" spc="-80" dirty="0">
                <a:latin typeface="Montserrat SemiBold"/>
                <a:cs typeface="Montserrat SemiBold"/>
              </a:rPr>
              <a:t>No</a:t>
            </a:r>
            <a:r>
              <a:rPr sz="1100" b="1" spc="-15" dirty="0">
                <a:latin typeface="Montserrat SemiBold"/>
                <a:cs typeface="Montserrat SemiBold"/>
              </a:rPr>
              <a:t> </a:t>
            </a:r>
            <a:r>
              <a:rPr sz="1100" b="1" spc="-80" dirty="0">
                <a:latin typeface="Montserrat SemiBold"/>
                <a:cs typeface="Montserrat SemiBold"/>
              </a:rPr>
              <a:t>Memory</a:t>
            </a:r>
            <a:r>
              <a:rPr sz="1100" b="1" spc="-10" dirty="0">
                <a:latin typeface="Montserrat SemiBold"/>
                <a:cs typeface="Montserrat SemiBold"/>
              </a:rPr>
              <a:t> </a:t>
            </a:r>
            <a:r>
              <a:rPr sz="1100" b="1" spc="-55" dirty="0">
                <a:latin typeface="Montserrat SemiBold"/>
                <a:cs typeface="Montserrat SemiBold"/>
              </a:rPr>
              <a:t>Effect:</a:t>
            </a:r>
            <a:r>
              <a:rPr sz="1100" b="1" spc="-25" dirty="0">
                <a:latin typeface="Montserrat SemiBold"/>
                <a:cs typeface="Montserrat SemiBold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Unlike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NiMH,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lithium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batteries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do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not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suffer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from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the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"memory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30" dirty="0">
                <a:latin typeface="Montserrat"/>
                <a:cs typeface="Montserrat"/>
              </a:rPr>
              <a:t>effect"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do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not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require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periodic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full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discharge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cycles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to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maintain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their</a:t>
            </a:r>
            <a:r>
              <a:rPr sz="1100" spc="-10" dirty="0">
                <a:latin typeface="Montserrat"/>
                <a:cs typeface="Montserrat"/>
              </a:rPr>
              <a:t> health.</a:t>
            </a:r>
            <a:endParaRPr sz="1100" dirty="0">
              <a:latin typeface="Montserrat"/>
              <a:cs typeface="Montserrat"/>
            </a:endParaRPr>
          </a:p>
          <a:p>
            <a:pPr marL="335915" marR="298450" indent="-171450">
              <a:lnSpc>
                <a:spcPct val="896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sz="1100" b="1" spc="-75" dirty="0">
                <a:latin typeface="Montserrat SemiBold"/>
                <a:cs typeface="Montserrat SemiBold"/>
              </a:rPr>
              <a:t>Cost</a:t>
            </a:r>
            <a:r>
              <a:rPr sz="1100" b="1" dirty="0">
                <a:latin typeface="Montserrat SemiBold"/>
                <a:cs typeface="Montserrat SemiBold"/>
              </a:rPr>
              <a:t> </a:t>
            </a:r>
            <a:r>
              <a:rPr sz="1100" b="1" spc="-75" dirty="0">
                <a:latin typeface="Montserrat SemiBold"/>
                <a:cs typeface="Montserrat SemiBold"/>
              </a:rPr>
              <a:t>and</a:t>
            </a:r>
            <a:r>
              <a:rPr sz="1100" b="1" spc="5" dirty="0">
                <a:latin typeface="Montserrat SemiBold"/>
                <a:cs typeface="Montserrat SemiBold"/>
              </a:rPr>
              <a:t> </a:t>
            </a:r>
            <a:r>
              <a:rPr sz="1100" b="1" spc="-75" dirty="0">
                <a:latin typeface="Montserrat SemiBold"/>
                <a:cs typeface="Montserrat SemiBold"/>
              </a:rPr>
              <a:t>Complexity</a:t>
            </a:r>
            <a:r>
              <a:rPr sz="1100" b="1" dirty="0">
                <a:latin typeface="Montserrat SemiBold"/>
                <a:cs typeface="Montserrat SemiBold"/>
              </a:rPr>
              <a:t> </a:t>
            </a:r>
            <a:r>
              <a:rPr sz="1100" b="1" spc="-60" dirty="0">
                <a:latin typeface="Montserrat SemiBold"/>
                <a:cs typeface="Montserrat SemiBold"/>
              </a:rPr>
              <a:t>Mitigation:</a:t>
            </a:r>
            <a:r>
              <a:rPr sz="1100" b="1" spc="-10" dirty="0">
                <a:latin typeface="Montserrat SemiBold"/>
                <a:cs typeface="Montserrat SemiBold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While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lithium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technology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is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inherently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more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complex, </a:t>
            </a:r>
            <a:r>
              <a:rPr sz="1100" spc="-60" dirty="0">
                <a:latin typeface="Montserrat"/>
                <a:cs typeface="Montserrat"/>
              </a:rPr>
              <a:t>Large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Power's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20+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years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of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specialization,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in-</a:t>
            </a:r>
            <a:r>
              <a:rPr sz="1100" spc="-70" dirty="0">
                <a:latin typeface="Montserrat"/>
                <a:cs typeface="Montserrat"/>
              </a:rPr>
              <a:t>house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BMS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development,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integrated </a:t>
            </a:r>
            <a:r>
              <a:rPr sz="1100" spc="-65" dirty="0">
                <a:latin typeface="Montserrat"/>
                <a:cs typeface="Montserrat"/>
              </a:rPr>
              <a:t>manufacturing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capabilities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allow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us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to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engineer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cost-</a:t>
            </a:r>
            <a:r>
              <a:rPr sz="1100" spc="-50" dirty="0">
                <a:latin typeface="Montserrat"/>
                <a:cs typeface="Montserrat"/>
              </a:rPr>
              <a:t>effective,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highly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reliable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lithium </a:t>
            </a:r>
            <a:r>
              <a:rPr sz="1100" spc="-55" dirty="0">
                <a:latin typeface="Montserrat"/>
                <a:cs typeface="Montserrat"/>
              </a:rPr>
              <a:t>solutions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that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mitigate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the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risks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complexities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for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our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clients.</a:t>
            </a:r>
            <a:endParaRPr sz="1100" dirty="0">
              <a:latin typeface="Montserrat"/>
              <a:cs typeface="Montserra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11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647A331-7484-EB49-A6C4-954941CF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" y="2714661"/>
            <a:ext cx="5565693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E3D0BB4-E11E-254D-9FB2-73BF2E1F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9">
            <a:extLst>
              <a:ext uri="{FF2B5EF4-FFF2-40B4-BE49-F238E27FC236}">
                <a16:creationId xmlns:a16="http://schemas.microsoft.com/office/drawing/2014/main" id="{D163D040-3A23-2848-974B-7E1FAFAEA319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2838449"/>
            <a:ext cx="76200" cy="76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99" y="3409949"/>
            <a:ext cx="66674" cy="76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981449"/>
            <a:ext cx="76200" cy="76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299" y="1342122"/>
            <a:ext cx="4989195" cy="2925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40" dirty="0">
                <a:solidFill>
                  <a:srgbClr val="FF7E00"/>
                </a:solidFill>
                <a:latin typeface="Montserrat SemiBold"/>
                <a:cs typeface="Montserrat SemiBold"/>
              </a:rPr>
              <a:t>The</a:t>
            </a:r>
            <a:r>
              <a:rPr sz="1700" b="1" spc="-3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60" dirty="0">
                <a:solidFill>
                  <a:srgbClr val="FF7E00"/>
                </a:solidFill>
                <a:latin typeface="Montserrat SemiBold"/>
                <a:cs typeface="Montserrat SemiBold"/>
              </a:rPr>
              <a:t>Custom</a:t>
            </a:r>
            <a:r>
              <a:rPr sz="17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5" dirty="0">
                <a:solidFill>
                  <a:srgbClr val="FF7E00"/>
                </a:solidFill>
                <a:latin typeface="Montserrat SemiBold"/>
                <a:cs typeface="Montserrat SemiBold"/>
              </a:rPr>
              <a:t>Design</a:t>
            </a:r>
            <a:r>
              <a:rPr sz="17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65" dirty="0">
                <a:solidFill>
                  <a:srgbClr val="FF7E00"/>
                </a:solidFill>
                <a:latin typeface="Montserrat SemiBold"/>
                <a:cs typeface="Montserrat SemiBold"/>
              </a:rPr>
              <a:t>&amp;</a:t>
            </a:r>
            <a:r>
              <a:rPr sz="1700" b="1" spc="-3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FF7E00"/>
                </a:solidFill>
                <a:latin typeface="Montserrat SemiBold"/>
                <a:cs typeface="Montserrat SemiBold"/>
              </a:rPr>
              <a:t>Development</a:t>
            </a:r>
            <a:r>
              <a:rPr sz="17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Process</a:t>
            </a:r>
            <a:endParaRPr sz="1700" dirty="0">
              <a:latin typeface="Montserrat SemiBold"/>
              <a:cs typeface="Montserrat SemiBold"/>
            </a:endParaRPr>
          </a:p>
          <a:p>
            <a:pPr marL="12700" marR="164465">
              <a:lnSpc>
                <a:spcPct val="108700"/>
              </a:lnSpc>
              <a:spcBef>
                <a:spcPts val="940"/>
              </a:spcBef>
            </a:pP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journey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production-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ready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custom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pack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involves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several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key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stages.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Large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Power's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client-centric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process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designed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ensure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clarity,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efficiency,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final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product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that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meets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every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specification.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Our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development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approach</a:t>
            </a:r>
            <a:r>
              <a:rPr sz="115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minimizes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scope</a:t>
            </a:r>
            <a:r>
              <a:rPr sz="115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creep</a:t>
            </a:r>
            <a:r>
              <a:rPr sz="115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accelerates</a:t>
            </a:r>
            <a:r>
              <a:rPr sz="115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time-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to-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market.</a:t>
            </a:r>
            <a:endParaRPr sz="1150" dirty="0">
              <a:latin typeface="Montserrat"/>
              <a:cs typeface="Montserrat"/>
            </a:endParaRPr>
          </a:p>
          <a:p>
            <a:pPr marL="359410" lvl="1" indent="-1968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59410" algn="l"/>
              </a:tabLst>
            </a:pPr>
            <a:r>
              <a:rPr sz="1200" b="1" spc="-105" dirty="0">
                <a:solidFill>
                  <a:srgbClr val="1F2937"/>
                </a:solidFill>
                <a:latin typeface="Montserrat SemiBold"/>
                <a:cs typeface="Montserrat SemiBold"/>
              </a:rPr>
              <a:t>Our</a:t>
            </a:r>
            <a:r>
              <a:rPr sz="1200" b="1" spc="-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Collaborative</a:t>
            </a:r>
            <a:r>
              <a:rPr sz="1200" b="1" spc="-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solidFill>
                  <a:srgbClr val="1F2937"/>
                </a:solidFill>
                <a:latin typeface="Montserrat SemiBold"/>
                <a:cs typeface="Montserrat SemiBold"/>
              </a:rPr>
              <a:t>Development</a:t>
            </a:r>
            <a:r>
              <a:rPr sz="120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Stages</a:t>
            </a:r>
            <a:endParaRPr sz="1200" dirty="0">
              <a:latin typeface="Montserrat SemiBold"/>
              <a:cs typeface="Montserrat SemiBold"/>
            </a:endParaRPr>
          </a:p>
          <a:p>
            <a:pPr marL="163830" marR="467359">
              <a:lnSpc>
                <a:spcPct val="100000"/>
              </a:lnSpc>
              <a:spcBef>
                <a:spcPts val="35"/>
              </a:spcBef>
            </a:pPr>
            <a:r>
              <a:rPr sz="1000" spc="-85" dirty="0">
                <a:solidFill>
                  <a:srgbClr val="374050"/>
                </a:solidFill>
                <a:latin typeface="Montserrat"/>
                <a:cs typeface="Montserrat"/>
              </a:rPr>
              <a:t>From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concept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0" dirty="0">
                <a:solidFill>
                  <a:srgbClr val="374050"/>
                </a:solidFill>
                <a:latin typeface="Montserrat"/>
                <a:cs typeface="Montserrat"/>
              </a:rPr>
              <a:t>certification,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our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en-US" sz="1000" spc="-60" dirty="0">
                <a:solidFill>
                  <a:srgbClr val="374050"/>
                </a:solidFill>
                <a:latin typeface="Montserrat"/>
                <a:cs typeface="Montserrat"/>
              </a:rPr>
              <a:t>three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-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stage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process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delivers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precision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25" dirty="0">
                <a:solidFill>
                  <a:srgbClr val="374050"/>
                </a:solidFill>
                <a:latin typeface="Montserrat"/>
                <a:cs typeface="Montserrat"/>
              </a:rPr>
              <a:t>and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reliability.</a:t>
            </a:r>
            <a:endParaRPr sz="1000" dirty="0">
              <a:latin typeface="Montserrat"/>
              <a:cs typeface="Montserrat"/>
            </a:endParaRPr>
          </a:p>
          <a:p>
            <a:pPr marL="384810" lvl="1" indent="-227329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384810" algn="l"/>
              </a:tabLst>
            </a:pPr>
            <a:r>
              <a:rPr sz="1200" b="1" spc="-120" dirty="0">
                <a:solidFill>
                  <a:srgbClr val="1F2937"/>
                </a:solidFill>
                <a:latin typeface="Montserrat SemiBold"/>
                <a:cs typeface="Montserrat SemiBold"/>
              </a:rPr>
              <a:t>Key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Design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0" dirty="0">
                <a:solidFill>
                  <a:srgbClr val="1F2937"/>
                </a:solidFill>
                <a:latin typeface="Montserrat SemiBold"/>
                <a:cs typeface="Montserrat SemiBold"/>
              </a:rPr>
              <a:t>Parameters: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20" dirty="0">
                <a:solidFill>
                  <a:srgbClr val="1F2937"/>
                </a:solidFill>
                <a:latin typeface="Montserrat SemiBold"/>
                <a:cs typeface="Montserrat SemiBold"/>
              </a:rPr>
              <a:t>Your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1F2937"/>
                </a:solidFill>
                <a:latin typeface="Montserrat SemiBold"/>
                <a:cs typeface="Montserrat SemiBold"/>
              </a:rPr>
              <a:t>Specification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Checklist</a:t>
            </a:r>
            <a:endParaRPr sz="1200" dirty="0">
              <a:latin typeface="Montserrat SemiBold"/>
              <a:cs typeface="Montserrat SemiBold"/>
            </a:endParaRPr>
          </a:p>
          <a:p>
            <a:pPr marL="158750" marR="42545">
              <a:lnSpc>
                <a:spcPct val="100000"/>
              </a:lnSpc>
              <a:spcBef>
                <a:spcPts val="35"/>
              </a:spcBef>
            </a:pP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Comprehensive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0" dirty="0">
                <a:solidFill>
                  <a:srgbClr val="374050"/>
                </a:solidFill>
                <a:latin typeface="Montserrat"/>
                <a:cs typeface="Montserrat"/>
              </a:rPr>
              <a:t>electrical,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mechanical,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environmental,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system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requirements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25" dirty="0">
                <a:solidFill>
                  <a:srgbClr val="374050"/>
                </a:solidFill>
                <a:latin typeface="Montserrat"/>
                <a:cs typeface="Montserrat"/>
              </a:rPr>
              <a:t>for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success.</a:t>
            </a:r>
            <a:endParaRPr sz="1000" dirty="0">
              <a:latin typeface="Montserrat"/>
              <a:cs typeface="Montserrat"/>
            </a:endParaRPr>
          </a:p>
          <a:p>
            <a:pPr marL="390525" lvl="1" indent="-227329">
              <a:lnSpc>
                <a:spcPct val="100000"/>
              </a:lnSpc>
              <a:spcBef>
                <a:spcPts val="625"/>
              </a:spcBef>
              <a:buAutoNum type="arabicPeriod" startAt="3"/>
              <a:tabLst>
                <a:tab pos="390525" algn="l"/>
              </a:tabLst>
            </a:pPr>
            <a:r>
              <a:rPr sz="1200" b="1" spc="-85" dirty="0">
                <a:solidFill>
                  <a:srgbClr val="1F2937"/>
                </a:solidFill>
                <a:latin typeface="Montserrat SemiBold"/>
                <a:cs typeface="Montserrat SemiBold"/>
              </a:rPr>
              <a:t>Typical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solidFill>
                  <a:srgbClr val="1F2937"/>
                </a:solidFill>
                <a:latin typeface="Montserrat SemiBold"/>
                <a:cs typeface="Montserrat SemiBold"/>
              </a:rPr>
              <a:t>Development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Timeline</a:t>
            </a:r>
            <a:endParaRPr sz="1200" dirty="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85" dirty="0">
                <a:solidFill>
                  <a:srgbClr val="374050"/>
                </a:solidFill>
                <a:latin typeface="Montserrat"/>
                <a:cs typeface="Montserrat"/>
              </a:rPr>
              <a:t>From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scope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refinement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0" dirty="0">
                <a:solidFill>
                  <a:srgbClr val="374050"/>
                </a:solidFill>
                <a:latin typeface="Montserrat"/>
                <a:cs typeface="Montserrat"/>
              </a:rPr>
              <a:t>certification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production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0" dirty="0">
                <a:solidFill>
                  <a:srgbClr val="374050"/>
                </a:solidFill>
                <a:latin typeface="Montserrat"/>
                <a:cs typeface="Montserrat"/>
              </a:rPr>
              <a:t>-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detailed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project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35" dirty="0">
                <a:solidFill>
                  <a:srgbClr val="374050"/>
                </a:solidFill>
                <a:latin typeface="Montserrat"/>
                <a:cs typeface="Montserrat"/>
              </a:rPr>
              <a:t>roadmap.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0500" cy="7448550"/>
            </a:xfrm>
            <a:custGeom>
              <a:avLst/>
              <a:gdLst/>
              <a:ahLst/>
              <a:cxnLst/>
              <a:rect l="l" t="t" r="r" b="b"/>
              <a:pathLst>
                <a:path w="190500" h="7448550">
                  <a:moveTo>
                    <a:pt x="0" y="7448549"/>
                  </a:moveTo>
                  <a:lnTo>
                    <a:pt x="190499" y="7448549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12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id="{2137C552-7E89-134C-87D9-CFC8EBCA5C7D}"/>
              </a:ext>
            </a:extLst>
          </p:cNvPr>
          <p:cNvSpPr txBox="1">
            <a:spLocks/>
          </p:cNvSpPr>
          <p:nvPr/>
        </p:nvSpPr>
        <p:spPr>
          <a:xfrm>
            <a:off x="314749" y="120732"/>
            <a:ext cx="40026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9C2DA5A5-155E-984C-B7EB-04D377142D92}"/>
              </a:ext>
            </a:extLst>
          </p:cNvPr>
          <p:cNvSpPr txBox="1">
            <a:spLocks/>
          </p:cNvSpPr>
          <p:nvPr/>
        </p:nvSpPr>
        <p:spPr>
          <a:xfrm>
            <a:off x="387349" y="549104"/>
            <a:ext cx="4874895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dirty="0"/>
              <a:t>Section 2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0F7A593-5D23-6E4D-81F8-7B6307DE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9">
            <a:extLst>
              <a:ext uri="{FF2B5EF4-FFF2-40B4-BE49-F238E27FC236}">
                <a16:creationId xmlns:a16="http://schemas.microsoft.com/office/drawing/2014/main" id="{012E657A-3667-DB44-9B80-6C7D45271118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7611140-641B-EF86-9A3E-4DC0D7D0F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3" y="4556308"/>
            <a:ext cx="5029200" cy="21523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313614"/>
            <a:ext cx="5424805" cy="3337452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300990" lvl="1" indent="-28829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00990" algn="l"/>
              </a:tabLst>
            </a:pPr>
            <a:r>
              <a:rPr sz="1700" b="1" spc="-125" dirty="0">
                <a:solidFill>
                  <a:srgbClr val="2E5BB9"/>
                </a:solidFill>
                <a:latin typeface="Montserrat"/>
                <a:cs typeface="Montserrat"/>
              </a:rPr>
              <a:t>Collaborative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45" dirty="0">
                <a:solidFill>
                  <a:srgbClr val="2E5BB9"/>
                </a:solidFill>
                <a:latin typeface="Montserrat"/>
                <a:cs typeface="Montserrat"/>
              </a:rPr>
              <a:t>Development</a:t>
            </a:r>
            <a:r>
              <a:rPr sz="170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2E5BB9"/>
                </a:solidFill>
                <a:latin typeface="Montserrat"/>
                <a:cs typeface="Montserrat"/>
              </a:rPr>
              <a:t>Stages</a:t>
            </a:r>
            <a:endParaRPr sz="17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endParaRPr lang="en-CA" sz="1350" b="1" spc="-100" dirty="0">
              <a:solidFill>
                <a:srgbClr val="FF7E00"/>
              </a:solidFill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35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Conceptual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0" dirty="0">
                <a:solidFill>
                  <a:srgbClr val="FF7E00"/>
                </a:solidFill>
                <a:latin typeface="Montserrat SemiBold"/>
                <a:cs typeface="Montserrat SemiBold"/>
              </a:rPr>
              <a:t>Development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20" dirty="0">
                <a:solidFill>
                  <a:srgbClr val="FF7E00"/>
                </a:solidFill>
                <a:latin typeface="Montserrat SemiBold"/>
                <a:cs typeface="Montserrat SemiBold"/>
              </a:rPr>
              <a:t>&amp;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0" dirty="0">
                <a:solidFill>
                  <a:srgbClr val="FF7E00"/>
                </a:solidFill>
                <a:latin typeface="Montserrat SemiBold"/>
                <a:cs typeface="Montserrat SemiBold"/>
              </a:rPr>
              <a:t>Scope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Refinement</a:t>
            </a:r>
            <a:endParaRPr sz="1350" dirty="0">
              <a:latin typeface="Montserrat SemiBold"/>
              <a:cs typeface="Montserrat SemiBold"/>
            </a:endParaRPr>
          </a:p>
          <a:p>
            <a:pPr marL="12700" marR="38735">
              <a:lnSpc>
                <a:spcPct val="100000"/>
              </a:lnSpc>
              <a:spcBef>
                <a:spcPts val="455"/>
              </a:spcBef>
            </a:pPr>
            <a:r>
              <a:rPr sz="1100" spc="-60" dirty="0">
                <a:latin typeface="Montserrat"/>
                <a:cs typeface="Montserrat"/>
              </a:rPr>
              <a:t>This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early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stage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begins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when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a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customer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has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a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clear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idea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of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what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their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battery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needs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to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do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but </a:t>
            </a:r>
            <a:r>
              <a:rPr sz="1100" spc="-60" dirty="0">
                <a:latin typeface="Montserrat"/>
                <a:cs typeface="Montserrat"/>
              </a:rPr>
              <a:t>requires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engineering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expertise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to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define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the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path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forward.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Our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technical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teams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work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closely </a:t>
            </a:r>
            <a:r>
              <a:rPr sz="1100" spc="-60" dirty="0">
                <a:latin typeface="Montserrat"/>
                <a:cs typeface="Montserrat"/>
              </a:rPr>
              <a:t>with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you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to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understand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the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application's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requirements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create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a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detailed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scope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of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work.</a:t>
            </a:r>
            <a:endParaRPr lang="en-CA" sz="1100" spc="-10" dirty="0">
              <a:latin typeface="Montserrat"/>
              <a:cs typeface="Montserrat"/>
            </a:endParaRPr>
          </a:p>
          <a:p>
            <a:pPr marL="12700" marR="38735">
              <a:lnSpc>
                <a:spcPct val="100000"/>
              </a:lnSpc>
              <a:spcBef>
                <a:spcPts val="455"/>
              </a:spcBef>
            </a:pPr>
            <a:endParaRPr sz="110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100" spc="-70" dirty="0">
                <a:latin typeface="Montserrat"/>
                <a:cs typeface="Montserrat"/>
              </a:rPr>
              <a:t>The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primary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challenge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at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this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stage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is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"scope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creep,"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where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changing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requirements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can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extend </a:t>
            </a:r>
            <a:r>
              <a:rPr sz="1100" spc="-55" dirty="0">
                <a:latin typeface="Montserrat"/>
                <a:cs typeface="Montserrat"/>
              </a:rPr>
              <a:t>timelines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and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increase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costs.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To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mitigate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this,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we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help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you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45" dirty="0">
                <a:latin typeface="Montserrat"/>
                <a:cs typeface="Montserrat"/>
              </a:rPr>
              <a:t>finalize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critical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parameters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upfront:</a:t>
            </a:r>
            <a:endParaRPr lang="en-CA" sz="1100" spc="-1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endParaRPr sz="1100" dirty="0">
              <a:latin typeface="Montserrat"/>
              <a:cs typeface="Montserrat"/>
            </a:endParaRPr>
          </a:p>
          <a:p>
            <a:pPr marL="183515" lvl="2" indent="-170815">
              <a:lnSpc>
                <a:spcPct val="100000"/>
              </a:lnSpc>
              <a:spcBef>
                <a:spcPts val="300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183515" algn="l"/>
              </a:tabLst>
            </a:pPr>
            <a:r>
              <a:rPr sz="1100" b="1" spc="-75" dirty="0">
                <a:latin typeface="Montserrat SemiBold"/>
                <a:cs typeface="Montserrat SemiBold"/>
              </a:rPr>
              <a:t>Development</a:t>
            </a:r>
            <a:r>
              <a:rPr sz="1100" b="1" spc="-15" dirty="0">
                <a:latin typeface="Montserrat SemiBold"/>
                <a:cs typeface="Montserrat SemiBold"/>
              </a:rPr>
              <a:t> </a:t>
            </a:r>
            <a:r>
              <a:rPr sz="1100" b="1" spc="-70" dirty="0">
                <a:latin typeface="Montserrat SemiBold"/>
                <a:cs typeface="Montserrat SemiBold"/>
              </a:rPr>
              <a:t>budget</a:t>
            </a:r>
            <a:r>
              <a:rPr sz="1100" b="1" spc="-25" dirty="0">
                <a:latin typeface="Montserrat SemiBold"/>
                <a:cs typeface="Montserrat SemiBold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-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Setting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55" dirty="0">
                <a:latin typeface="Montserrat"/>
                <a:cs typeface="Montserrat"/>
              </a:rPr>
              <a:t>clear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financial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boundaries</a:t>
            </a:r>
            <a:endParaRPr sz="1100" dirty="0">
              <a:latin typeface="Montserrat"/>
              <a:cs typeface="Montserrat"/>
            </a:endParaRPr>
          </a:p>
          <a:p>
            <a:pPr marL="183515" lvl="2" indent="-170815">
              <a:lnSpc>
                <a:spcPct val="100000"/>
              </a:lnSpc>
              <a:spcBef>
                <a:spcPts val="300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183515" algn="l"/>
              </a:tabLst>
            </a:pPr>
            <a:r>
              <a:rPr sz="1100" b="1" spc="-70" dirty="0">
                <a:latin typeface="Montserrat SemiBold"/>
                <a:cs typeface="Montserrat SemiBold"/>
              </a:rPr>
              <a:t>Time-</a:t>
            </a:r>
            <a:r>
              <a:rPr sz="1100" b="1" spc="-65" dirty="0">
                <a:latin typeface="Montserrat SemiBold"/>
                <a:cs typeface="Montserrat SemiBold"/>
              </a:rPr>
              <a:t>to-</a:t>
            </a:r>
            <a:r>
              <a:rPr sz="1100" b="1" spc="-75" dirty="0">
                <a:latin typeface="Montserrat SemiBold"/>
                <a:cs typeface="Montserrat SemiBold"/>
              </a:rPr>
              <a:t>market</a:t>
            </a:r>
            <a:r>
              <a:rPr sz="1100" b="1" spc="10" dirty="0">
                <a:latin typeface="Montserrat SemiBold"/>
                <a:cs typeface="Montserrat SemiBold"/>
              </a:rPr>
              <a:t> </a:t>
            </a:r>
            <a:r>
              <a:rPr sz="1100" b="1" spc="-65" dirty="0">
                <a:latin typeface="Montserrat SemiBold"/>
                <a:cs typeface="Montserrat SemiBold"/>
              </a:rPr>
              <a:t>deadline</a:t>
            </a:r>
            <a:r>
              <a:rPr sz="1100" b="1" dirty="0">
                <a:latin typeface="Montserrat SemiBold"/>
                <a:cs typeface="Montserrat SemiBold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-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Establishing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realistic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project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timelines</a:t>
            </a:r>
            <a:endParaRPr sz="1100" dirty="0">
              <a:latin typeface="Montserrat"/>
              <a:cs typeface="Montserrat"/>
            </a:endParaRPr>
          </a:p>
          <a:p>
            <a:pPr marL="183515" lvl="2" indent="-170815">
              <a:lnSpc>
                <a:spcPct val="100000"/>
              </a:lnSpc>
              <a:spcBef>
                <a:spcPts val="300"/>
              </a:spcBef>
              <a:buClr>
                <a:srgbClr val="FF7E00"/>
              </a:buClr>
              <a:buSzPct val="85000"/>
              <a:buFont typeface="Arial"/>
              <a:buChar char="•"/>
              <a:tabLst>
                <a:tab pos="183515" algn="l"/>
              </a:tabLst>
            </a:pPr>
            <a:r>
              <a:rPr sz="1100" b="1" spc="-70" dirty="0">
                <a:latin typeface="Montserrat SemiBold"/>
                <a:cs typeface="Montserrat SemiBold"/>
              </a:rPr>
              <a:t>Target</a:t>
            </a:r>
            <a:r>
              <a:rPr sz="1100" b="1" spc="-10" dirty="0">
                <a:latin typeface="Montserrat SemiBold"/>
                <a:cs typeface="Montserrat SemiBold"/>
              </a:rPr>
              <a:t> </a:t>
            </a:r>
            <a:r>
              <a:rPr sz="1100" b="1" spc="-65" dirty="0">
                <a:latin typeface="Montserrat SemiBold"/>
                <a:cs typeface="Montserrat SemiBold"/>
              </a:rPr>
              <a:t>production</a:t>
            </a:r>
            <a:r>
              <a:rPr sz="1100" b="1" spc="-5" dirty="0">
                <a:latin typeface="Montserrat SemiBold"/>
                <a:cs typeface="Montserrat SemiBold"/>
              </a:rPr>
              <a:t> </a:t>
            </a:r>
            <a:r>
              <a:rPr sz="1100" b="1" spc="-70" dirty="0">
                <a:latin typeface="Montserrat SemiBold"/>
                <a:cs typeface="Montserrat SemiBold"/>
              </a:rPr>
              <a:t>piece</a:t>
            </a:r>
            <a:r>
              <a:rPr sz="1100" b="1" spc="-5" dirty="0">
                <a:latin typeface="Montserrat SemiBold"/>
                <a:cs typeface="Montserrat SemiBold"/>
              </a:rPr>
              <a:t> </a:t>
            </a:r>
            <a:r>
              <a:rPr sz="1100" b="1" spc="-60" dirty="0">
                <a:latin typeface="Montserrat SemiBold"/>
                <a:cs typeface="Montserrat SemiBold"/>
              </a:rPr>
              <a:t>price</a:t>
            </a:r>
            <a:r>
              <a:rPr sz="1100" b="1" spc="-15" dirty="0">
                <a:latin typeface="Montserrat SemiBold"/>
                <a:cs typeface="Montserrat SemiBold"/>
              </a:rPr>
              <a:t> </a:t>
            </a:r>
            <a:r>
              <a:rPr sz="1100" spc="-50" dirty="0">
                <a:latin typeface="Montserrat"/>
                <a:cs typeface="Montserrat"/>
              </a:rPr>
              <a:t>-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Aligning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design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choices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with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commercial</a:t>
            </a:r>
            <a:r>
              <a:rPr sz="1100" spc="-10" dirty="0">
                <a:latin typeface="Montserrat"/>
                <a:cs typeface="Montserrat"/>
              </a:rPr>
              <a:t> goals</a:t>
            </a:r>
            <a:endParaRPr sz="1100" dirty="0">
              <a:latin typeface="Montserrat"/>
              <a:cs typeface="Montserra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13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6228F4-7F52-6D43-B214-E86C0A2BB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128F4761-D680-EF4E-B828-49D5DCF1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6" y="3837565"/>
            <a:ext cx="4311649" cy="288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ECD715A0-5C5B-0D4E-8419-9F61CFCC4522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301321"/>
            <a:ext cx="5431790" cy="1330492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550" b="1" spc="-100" dirty="0">
                <a:solidFill>
                  <a:srgbClr val="2E5BB9"/>
                </a:solidFill>
                <a:latin typeface="Montserrat"/>
                <a:cs typeface="Montserrat"/>
              </a:rPr>
              <a:t>2.1</a:t>
            </a:r>
            <a:r>
              <a:rPr sz="155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30" dirty="0">
                <a:solidFill>
                  <a:srgbClr val="2E5BB9"/>
                </a:solidFill>
                <a:latin typeface="Montserrat"/>
                <a:cs typeface="Montserrat"/>
              </a:rPr>
              <a:t>Design</a:t>
            </a:r>
            <a:r>
              <a:rPr sz="15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65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15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25" dirty="0">
                <a:solidFill>
                  <a:srgbClr val="2E5BB9"/>
                </a:solidFill>
                <a:latin typeface="Montserrat"/>
                <a:cs typeface="Montserrat"/>
              </a:rPr>
              <a:t>Build</a:t>
            </a:r>
            <a:r>
              <a:rPr sz="155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14" dirty="0">
                <a:solidFill>
                  <a:srgbClr val="2E5BB9"/>
                </a:solidFill>
                <a:latin typeface="Montserrat"/>
                <a:cs typeface="Montserrat"/>
              </a:rPr>
              <a:t>for</a:t>
            </a:r>
            <a:r>
              <a:rPr sz="15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30" dirty="0">
                <a:solidFill>
                  <a:srgbClr val="2E5BB9"/>
                </a:solidFill>
                <a:latin typeface="Montserrat"/>
                <a:cs typeface="Montserrat"/>
              </a:rPr>
              <a:t>Certification</a:t>
            </a:r>
            <a:endParaRPr sz="155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Stage</a:t>
            </a:r>
            <a:r>
              <a:rPr sz="12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2:</a:t>
            </a:r>
            <a:r>
              <a:rPr sz="12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Established</a:t>
            </a:r>
            <a:r>
              <a:rPr sz="12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FF7E00"/>
                </a:solidFill>
                <a:latin typeface="Montserrat SemiBold"/>
                <a:cs typeface="Montserrat SemiBold"/>
              </a:rPr>
              <a:t>Specification</a:t>
            </a:r>
            <a:r>
              <a:rPr sz="12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Battery</a:t>
            </a:r>
            <a:r>
              <a:rPr sz="12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FF7E00"/>
                </a:solidFill>
                <a:latin typeface="Montserrat SemiBold"/>
                <a:cs typeface="Montserrat SemiBold"/>
              </a:rPr>
              <a:t>Pack</a:t>
            </a:r>
            <a:r>
              <a:rPr sz="12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Design</a:t>
            </a:r>
            <a:endParaRPr sz="120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</a:pP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stage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clients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have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already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invested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significant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time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defining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specifics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of </a:t>
            </a:r>
            <a:r>
              <a:rPr sz="1000" spc="-50" dirty="0">
                <a:latin typeface="Montserrat"/>
                <a:cs typeface="Montserrat"/>
              </a:rPr>
              <a:t>their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provide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detailed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specification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outline.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clarity</a:t>
            </a:r>
            <a:r>
              <a:rPr sz="1000" spc="-10" dirty="0">
                <a:latin typeface="Montserrat"/>
                <a:cs typeface="Montserrat"/>
              </a:rPr>
              <a:t> dramatically </a:t>
            </a:r>
            <a:r>
              <a:rPr sz="1000" spc="-65" dirty="0">
                <a:latin typeface="Montserrat"/>
                <a:cs typeface="Montserrat"/>
              </a:rPr>
              <a:t>reduces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development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timeline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provides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clear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path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production.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process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moves </a:t>
            </a:r>
            <a:r>
              <a:rPr sz="1000" spc="-55" dirty="0">
                <a:latin typeface="Montserrat"/>
                <a:cs typeface="Montserrat"/>
              </a:rPr>
              <a:t>directly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our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team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developing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drawings,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schematics,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software,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firmware,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BMS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designs.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3849" y="1779489"/>
            <a:ext cx="4724401" cy="797398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Development</a:t>
            </a:r>
            <a:r>
              <a:rPr sz="1000" b="1" spc="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Considerations</a:t>
            </a:r>
            <a:endParaRPr sz="1000" dirty="0">
              <a:latin typeface="Montserrat SemiBold"/>
              <a:cs typeface="Montserrat SemiBold"/>
            </a:endParaRPr>
          </a:p>
          <a:p>
            <a:pPr marL="145415" marR="5080">
              <a:lnSpc>
                <a:spcPct val="117200"/>
              </a:lnSpc>
              <a:spcBef>
                <a:spcPts val="260"/>
              </a:spcBef>
            </a:pPr>
            <a:r>
              <a:rPr sz="1000" spc="-40" dirty="0">
                <a:latin typeface="Montserrat"/>
                <a:cs typeface="Montserrat"/>
              </a:rPr>
              <a:t>Hardware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Development: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Selection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optimal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cell</a:t>
            </a:r>
            <a:r>
              <a:rPr sz="1000" spc="5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chemistry,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lang="en-US" sz="1000" spc="-5" dirty="0">
                <a:latin typeface="Montserrat"/>
                <a:cs typeface="Montserrat"/>
              </a:rPr>
              <a:t>connectors, </a:t>
            </a:r>
            <a:r>
              <a:rPr sz="1000" spc="-30" dirty="0">
                <a:latin typeface="Montserrat"/>
                <a:cs typeface="Montserrat"/>
              </a:rPr>
              <a:t>design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BMS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(PCB,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protection </a:t>
            </a:r>
            <a:r>
              <a:rPr sz="1000" spc="-30" dirty="0">
                <a:latin typeface="Montserrat"/>
                <a:cs typeface="Montserrat"/>
              </a:rPr>
              <a:t>circuits,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communication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interface),</a:t>
            </a:r>
            <a:r>
              <a:rPr lang="en-US" sz="1000" spc="-30" dirty="0">
                <a:latin typeface="Montserrat"/>
                <a:cs typeface="Montserrat"/>
              </a:rPr>
              <a:t> design of structural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and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charging technology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6549" y="2117343"/>
            <a:ext cx="81501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45869" y="2659687"/>
            <a:ext cx="4127532" cy="358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1000" spc="-35" dirty="0">
                <a:latin typeface="Montserrat"/>
                <a:cs typeface="Montserrat"/>
              </a:rPr>
              <a:t>Software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Development: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Configuration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of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host</a:t>
            </a:r>
            <a:r>
              <a:rPr sz="1000" spc="50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interface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parameters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(</a:t>
            </a:r>
            <a:r>
              <a:rPr lang="en-US" sz="1000" spc="-30" dirty="0">
                <a:latin typeface="Montserrat"/>
                <a:cs typeface="Montserrat"/>
              </a:rPr>
              <a:t>CAN, </a:t>
            </a:r>
            <a:r>
              <a:rPr sz="1000" spc="-30" dirty="0" err="1">
                <a:latin typeface="Montserrat"/>
                <a:cs typeface="Montserrat"/>
              </a:rPr>
              <a:t>SMBus</a:t>
            </a:r>
            <a:r>
              <a:rPr sz="1000" spc="-30" dirty="0">
                <a:latin typeface="Montserrat"/>
                <a:cs typeface="Montserrat"/>
              </a:rPr>
              <a:t>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I2C,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etc.)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</a:t>
            </a:r>
            <a:r>
              <a:rPr sz="1000" spc="5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algorithms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safety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charging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5219" y="2746618"/>
            <a:ext cx="81501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57200" y="3106737"/>
            <a:ext cx="4826686" cy="358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1000" spc="-35" dirty="0">
                <a:latin typeface="Montserrat"/>
                <a:cs typeface="Montserrat"/>
              </a:rPr>
              <a:t>Mechanical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Development: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Design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of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custom </a:t>
            </a:r>
            <a:r>
              <a:rPr sz="1000" spc="-35" dirty="0">
                <a:latin typeface="Montserrat"/>
                <a:cs typeface="Montserrat"/>
              </a:rPr>
              <a:t>enclosures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(</a:t>
            </a:r>
            <a:r>
              <a:rPr lang="en-US" sz="1000" spc="-25" dirty="0">
                <a:latin typeface="Montserrat"/>
                <a:cs typeface="Montserrat"/>
              </a:rPr>
              <a:t>PVC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lang="en-US" sz="1000" spc="-35" dirty="0">
                <a:latin typeface="Montserrat"/>
                <a:cs typeface="Montserrat"/>
              </a:rPr>
              <a:t>housings</a:t>
            </a:r>
            <a:r>
              <a:rPr sz="1000" spc="-35" dirty="0">
                <a:latin typeface="Montserrat"/>
                <a:cs typeface="Montserrat"/>
              </a:rPr>
              <a:t>,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plastic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housings,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lang="en-US" altLang="zh-CN" sz="1000" spc="-45" dirty="0">
                <a:latin typeface="Montserrat"/>
                <a:cs typeface="Montserrat"/>
              </a:rPr>
              <a:t>metal housings</a:t>
            </a:r>
            <a:r>
              <a:rPr sz="1000" spc="-35" dirty="0">
                <a:latin typeface="Montserrat"/>
                <a:cs typeface="Montserrat"/>
              </a:rPr>
              <a:t>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connectors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6549" y="3193668"/>
            <a:ext cx="81501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76531" y="5521610"/>
            <a:ext cx="5471160" cy="13510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Stage</a:t>
            </a:r>
            <a:r>
              <a:rPr sz="120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3:</a:t>
            </a:r>
            <a:r>
              <a:rPr sz="12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Battery</a:t>
            </a:r>
            <a:r>
              <a:rPr sz="12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FF7E00"/>
                </a:solidFill>
                <a:latin typeface="Montserrat SemiBold"/>
                <a:cs typeface="Montserrat SemiBold"/>
              </a:rPr>
              <a:t>Pack</a:t>
            </a:r>
            <a:r>
              <a:rPr sz="12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90" dirty="0">
                <a:solidFill>
                  <a:srgbClr val="FF7E00"/>
                </a:solidFill>
                <a:latin typeface="Montserrat SemiBold"/>
                <a:cs typeface="Montserrat SemiBold"/>
              </a:rPr>
              <a:t>Design/Build</a:t>
            </a:r>
            <a:r>
              <a:rPr sz="12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FF7E00"/>
                </a:solidFill>
                <a:latin typeface="Montserrat SemiBold"/>
                <a:cs typeface="Montserrat SemiBold"/>
              </a:rPr>
              <a:t>for</a:t>
            </a:r>
            <a:r>
              <a:rPr sz="12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Certification</a:t>
            </a:r>
            <a:endParaRPr sz="1200" dirty="0">
              <a:latin typeface="Montserrat SemiBold"/>
              <a:cs typeface="Montserrat SemiBold"/>
            </a:endParaRPr>
          </a:p>
          <a:p>
            <a:pPr marL="12700" marR="12700">
              <a:lnSpc>
                <a:spcPct val="100000"/>
              </a:lnSpc>
              <a:spcBef>
                <a:spcPts val="334"/>
              </a:spcBef>
            </a:pPr>
            <a:r>
              <a:rPr sz="1000" spc="-70" dirty="0">
                <a:latin typeface="Montserrat"/>
                <a:cs typeface="Montserrat"/>
              </a:rPr>
              <a:t>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stage,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customer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well-</a:t>
            </a:r>
            <a:r>
              <a:rPr sz="1000" spc="-60" dirty="0">
                <a:latin typeface="Montserrat"/>
                <a:cs typeface="Montserrat"/>
              </a:rPr>
              <a:t>defined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electrical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mechanical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concept,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perhaps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even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preliminary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drawing.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allows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move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very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quickly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through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final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design, </a:t>
            </a:r>
            <a:r>
              <a:rPr sz="1000" spc="-50" dirty="0">
                <a:latin typeface="Montserrat"/>
                <a:cs typeface="Montserrat"/>
              </a:rPr>
              <a:t>certification,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into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production,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significantly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reducing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development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costs.</a:t>
            </a:r>
            <a:endParaRPr sz="100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000" spc="-90" dirty="0">
                <a:latin typeface="Montserrat"/>
                <a:cs typeface="Montserrat"/>
              </a:rPr>
              <a:t>Common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scenarios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include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adding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standard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BMS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existing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design, </a:t>
            </a:r>
            <a:r>
              <a:rPr sz="1000" spc="-70" dirty="0">
                <a:latin typeface="Montserrat"/>
                <a:cs typeface="Montserrat"/>
              </a:rPr>
              <a:t>managing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entire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certification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process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IEC,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UL,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UN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38.3,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upgrading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existing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product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new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technology,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shipping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logistics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certifications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lithium batteries.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849" y="3618969"/>
            <a:ext cx="4953407" cy="617348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Quality</a:t>
            </a:r>
            <a:r>
              <a:rPr sz="100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&amp;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Certification</a:t>
            </a:r>
            <a:endParaRPr sz="1000" dirty="0">
              <a:latin typeface="Montserrat SemiBold"/>
              <a:cs typeface="Montserrat SemiBold"/>
            </a:endParaRPr>
          </a:p>
          <a:p>
            <a:pPr marL="145415" marR="5080">
              <a:lnSpc>
                <a:spcPct val="117200"/>
              </a:lnSpc>
              <a:spcBef>
                <a:spcPts val="260"/>
              </a:spcBef>
            </a:pPr>
            <a:r>
              <a:rPr sz="1000" spc="-30" dirty="0">
                <a:latin typeface="Montserrat"/>
                <a:cs typeface="Montserrat"/>
              </a:rPr>
              <a:t>Certification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Management: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Management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of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UL,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CE,</a:t>
            </a:r>
            <a:r>
              <a:rPr sz="1000" spc="500" dirty="0">
                <a:latin typeface="Montserrat"/>
                <a:cs typeface="Montserrat"/>
              </a:rPr>
              <a:t> </a:t>
            </a:r>
            <a:r>
              <a:rPr lang="en-US" altLang="zh-CN" sz="1000" spc="-35" dirty="0">
                <a:latin typeface="Montserrat"/>
                <a:cs typeface="Montserrat"/>
              </a:rPr>
              <a:t>CB</a:t>
            </a:r>
            <a:r>
              <a:rPr lang="en-US" sz="1000" spc="500" dirty="0">
                <a:latin typeface="Montserrat"/>
                <a:cs typeface="Montserrat"/>
              </a:rPr>
              <a:t>,</a:t>
            </a:r>
            <a:r>
              <a:rPr sz="1000" spc="-25" dirty="0">
                <a:latin typeface="Montserrat"/>
                <a:cs typeface="Montserrat"/>
              </a:rPr>
              <a:t>IEC,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38.3,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other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required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certifications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6549" y="3956823"/>
            <a:ext cx="10932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57199" y="4242533"/>
            <a:ext cx="4932758" cy="358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1000" spc="-35" dirty="0">
                <a:latin typeface="Montserrat"/>
                <a:cs typeface="Montserrat"/>
              </a:rPr>
              <a:t>Quality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Management: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Adherence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to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our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ISO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9001:2015</a:t>
            </a:r>
            <a:r>
              <a:rPr lang="en-US" sz="1000" spc="5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ISO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13485:2016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standards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6548" y="4329464"/>
            <a:ext cx="10932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57200" y="4712658"/>
            <a:ext cx="4374011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55" dirty="0">
                <a:latin typeface="Montserrat"/>
                <a:cs typeface="Montserrat"/>
              </a:rPr>
              <a:t>Proven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New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Product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Introduction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(NPI)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process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6549" y="4782825"/>
            <a:ext cx="10932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57199" y="4945687"/>
            <a:ext cx="4790642" cy="358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1000" spc="-35" dirty="0">
                <a:latin typeface="Montserrat"/>
                <a:cs typeface="Montserrat"/>
              </a:rPr>
              <a:t>Testing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Programming: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Design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all </a:t>
            </a:r>
            <a:r>
              <a:rPr sz="1000" spc="-25" dirty="0">
                <a:latin typeface="Montserrat"/>
                <a:cs typeface="Montserrat"/>
              </a:rPr>
              <a:t>fixtures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</a:t>
            </a:r>
            <a:r>
              <a:rPr sz="1000" spc="5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programs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needed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fully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test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each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pack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in-</a:t>
            </a:r>
            <a:r>
              <a:rPr sz="1000" spc="-10" dirty="0">
                <a:latin typeface="Montserrat"/>
                <a:cs typeface="Montserrat"/>
              </a:rPr>
              <a:t> house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6549" y="5032618"/>
            <a:ext cx="10932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14</a:t>
            </a:fld>
            <a:endParaRPr sz="950" dirty="0">
              <a:latin typeface="Suisse Int'l"/>
              <a:cs typeface="Suisse Int'l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A2384D3C-4D17-C64A-B011-CD601898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9">
            <a:extLst>
              <a:ext uri="{FF2B5EF4-FFF2-40B4-BE49-F238E27FC236}">
                <a16:creationId xmlns:a16="http://schemas.microsoft.com/office/drawing/2014/main" id="{B6A3A647-603A-B04D-AFCB-E8DCC0321590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699" y="1600676"/>
            <a:ext cx="5514975" cy="238125"/>
          </a:xfrm>
          <a:custGeom>
            <a:avLst/>
            <a:gdLst/>
            <a:ahLst/>
            <a:cxnLst/>
            <a:rect l="l" t="t" r="r" b="b"/>
            <a:pathLst>
              <a:path w="5514975" h="238125">
                <a:moveTo>
                  <a:pt x="5514974" y="238124"/>
                </a:moveTo>
                <a:lnTo>
                  <a:pt x="0" y="238124"/>
                </a:lnTo>
                <a:lnTo>
                  <a:pt x="0" y="39379"/>
                </a:lnTo>
                <a:lnTo>
                  <a:pt x="30718" y="9007"/>
                </a:lnTo>
                <a:lnTo>
                  <a:pt x="66675" y="0"/>
                </a:lnTo>
                <a:lnTo>
                  <a:pt x="5438774" y="0"/>
                </a:lnTo>
                <a:lnTo>
                  <a:pt x="5481116" y="12830"/>
                </a:lnTo>
                <a:lnTo>
                  <a:pt x="5509173" y="47039"/>
                </a:lnTo>
                <a:lnTo>
                  <a:pt x="5514974" y="23812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699" y="5620226"/>
            <a:ext cx="5514975" cy="238125"/>
          </a:xfrm>
          <a:custGeom>
            <a:avLst/>
            <a:gdLst/>
            <a:ahLst/>
            <a:cxnLst/>
            <a:rect l="l" t="t" r="r" b="b"/>
            <a:pathLst>
              <a:path w="5514975" h="238125">
                <a:moveTo>
                  <a:pt x="5514974" y="238124"/>
                </a:moveTo>
                <a:lnTo>
                  <a:pt x="0" y="238124"/>
                </a:lnTo>
                <a:lnTo>
                  <a:pt x="0" y="39378"/>
                </a:lnTo>
                <a:lnTo>
                  <a:pt x="30718" y="9007"/>
                </a:lnTo>
                <a:lnTo>
                  <a:pt x="66675" y="0"/>
                </a:lnTo>
                <a:lnTo>
                  <a:pt x="5438774" y="0"/>
                </a:lnTo>
                <a:lnTo>
                  <a:pt x="5481116" y="12830"/>
                </a:lnTo>
                <a:lnTo>
                  <a:pt x="5509173" y="47038"/>
                </a:lnTo>
                <a:lnTo>
                  <a:pt x="5514974" y="23812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699" y="386343"/>
            <a:ext cx="5422900" cy="90931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25500">
              <a:lnSpc>
                <a:spcPct val="102899"/>
              </a:lnSpc>
              <a:spcBef>
                <a:spcPts val="70"/>
              </a:spcBef>
            </a:pPr>
            <a:r>
              <a:rPr sz="1700" b="1" spc="-100" dirty="0">
                <a:solidFill>
                  <a:srgbClr val="2E5BB9"/>
                </a:solidFill>
                <a:latin typeface="Montserrat"/>
                <a:cs typeface="Montserrat"/>
              </a:rPr>
              <a:t>2.2</a:t>
            </a:r>
            <a:r>
              <a:rPr sz="170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60" dirty="0">
                <a:solidFill>
                  <a:srgbClr val="2E5BB9"/>
                </a:solidFill>
                <a:latin typeface="Montserrat"/>
                <a:cs typeface="Montserrat"/>
              </a:rPr>
              <a:t>Key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Design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Parameters: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60" dirty="0">
                <a:solidFill>
                  <a:srgbClr val="2E5BB9"/>
                </a:solidFill>
                <a:latin typeface="Montserrat"/>
                <a:cs typeface="Montserrat"/>
              </a:rPr>
              <a:t>Your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00" dirty="0">
                <a:solidFill>
                  <a:srgbClr val="2E5BB9"/>
                </a:solidFill>
                <a:latin typeface="Montserrat"/>
                <a:cs typeface="Montserrat"/>
              </a:rPr>
              <a:t>Specification </a:t>
            </a:r>
            <a:r>
              <a:rPr sz="1700" b="1" spc="-10" dirty="0">
                <a:solidFill>
                  <a:srgbClr val="2E5BB9"/>
                </a:solidFill>
                <a:latin typeface="Montserrat"/>
                <a:cs typeface="Montserrat"/>
              </a:rPr>
              <a:t>Checklist</a:t>
            </a:r>
            <a:endParaRPr sz="170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successful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custom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project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begins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comprehensive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well-</a:t>
            </a:r>
            <a:r>
              <a:rPr sz="1000" spc="-60" dirty="0">
                <a:latin typeface="Montserrat"/>
                <a:cs typeface="Montserrat"/>
              </a:rPr>
              <a:t>defined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set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of </a:t>
            </a:r>
            <a:r>
              <a:rPr sz="1000" spc="-60" dirty="0">
                <a:latin typeface="Montserrat"/>
                <a:cs typeface="Montserrat"/>
              </a:rPr>
              <a:t>requirements.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Our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engineers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will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collaborate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you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define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these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critical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parameters.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387" y="1608328"/>
            <a:ext cx="2393315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Electrical</a:t>
            </a:r>
            <a:r>
              <a:rPr sz="10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80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sz="1000" b="1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70" dirty="0">
                <a:solidFill>
                  <a:srgbClr val="FFFFFF"/>
                </a:solidFill>
                <a:latin typeface="Montserrat"/>
                <a:cs typeface="Montserrat"/>
              </a:rPr>
              <a:t>Performance</a:t>
            </a:r>
            <a:r>
              <a:rPr sz="1000" b="1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Montserrat"/>
                <a:cs typeface="Montserrat"/>
              </a:rPr>
              <a:t>Requirements</a:t>
            </a:r>
            <a:endParaRPr sz="1000">
              <a:latin typeface="Montserrat"/>
              <a:cs typeface="Montserra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4444"/>
              </p:ext>
            </p:extLst>
          </p:nvPr>
        </p:nvGraphicFramePr>
        <p:xfrm>
          <a:off x="130174" y="1829276"/>
          <a:ext cx="5514975" cy="1900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Nominal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Voltage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25" dirty="0">
                          <a:latin typeface="Montserrat Medium"/>
                          <a:cs typeface="Montserrat Medium"/>
                        </a:rPr>
                        <a:t>(V)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target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operating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voltage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your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device.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Nominal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Capacity</a:t>
                      </a:r>
                      <a:r>
                        <a:rPr sz="850" b="0" spc="1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(Ah/mAh)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marR="9398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required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energy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storage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meet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your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application's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20" dirty="0">
                          <a:latin typeface="Montserrat"/>
                          <a:cs typeface="Montserrat"/>
                        </a:rPr>
                        <a:t>runtime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needs.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Charging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Voltage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25" dirty="0">
                          <a:latin typeface="Montserrat Medium"/>
                          <a:cs typeface="Montserrat Medium"/>
                        </a:rPr>
                        <a:t>(V)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maximum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voltage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pack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35" dirty="0">
                          <a:latin typeface="Montserrat"/>
                          <a:cs typeface="Montserrat"/>
                        </a:rPr>
                        <a:t>will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be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charged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25" dirty="0">
                          <a:latin typeface="Montserrat"/>
                          <a:cs typeface="Montserrat"/>
                        </a:rPr>
                        <a:t>to.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Discharge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Cut-</a:t>
                      </a:r>
                      <a:r>
                        <a:rPr sz="850" b="0" spc="-35" dirty="0">
                          <a:latin typeface="Montserrat Medium"/>
                          <a:cs typeface="Montserrat Medium"/>
                        </a:rPr>
                        <a:t>off</a:t>
                      </a:r>
                      <a:r>
                        <a:rPr sz="850" b="0" spc="1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Voltage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25" dirty="0">
                          <a:latin typeface="Montserrat Medium"/>
                          <a:cs typeface="Montserrat Medium"/>
                        </a:rPr>
                        <a:t>(V)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minimum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voltage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before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device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shuts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20" dirty="0">
                          <a:latin typeface="Montserrat"/>
                          <a:cs typeface="Montserrat"/>
                        </a:rPr>
                        <a:t>down.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Standard</a:t>
                      </a:r>
                      <a:r>
                        <a:rPr sz="85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&amp;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60" dirty="0">
                          <a:latin typeface="Montserrat Medium"/>
                          <a:cs typeface="Montserrat Medium"/>
                        </a:rPr>
                        <a:t>Max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Charge</a:t>
                      </a:r>
                      <a:r>
                        <a:rPr sz="85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Current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25" dirty="0">
                          <a:latin typeface="Montserrat Medium"/>
                          <a:cs typeface="Montserrat Medium"/>
                        </a:rPr>
                        <a:t>(A)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typical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peak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currents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charging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battery.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Standard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&amp;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60" dirty="0">
                          <a:latin typeface="Montserrat Medium"/>
                          <a:cs typeface="Montserrat Medium"/>
                        </a:rPr>
                        <a:t>Max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Discharge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Current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25" dirty="0">
                          <a:latin typeface="Montserrat Medium"/>
                          <a:cs typeface="Montserrat Medium"/>
                        </a:rPr>
                        <a:t>(A)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continuous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maximum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current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your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device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35" dirty="0">
                          <a:latin typeface="Montserrat"/>
                          <a:cs typeface="Montserrat"/>
                        </a:rPr>
                        <a:t>will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20" dirty="0">
                          <a:latin typeface="Montserrat"/>
                          <a:cs typeface="Montserrat"/>
                        </a:rPr>
                        <a:t>draw.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65" dirty="0">
                          <a:latin typeface="Montserrat Medium"/>
                          <a:cs typeface="Montserrat Medium"/>
                        </a:rPr>
                        <a:t>Peak</a:t>
                      </a:r>
                      <a:r>
                        <a:rPr sz="85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Current</a:t>
                      </a:r>
                      <a:r>
                        <a:rPr sz="85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&amp;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Duration</a:t>
                      </a:r>
                      <a:r>
                        <a:rPr sz="85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30" dirty="0">
                          <a:latin typeface="Montserrat Medium"/>
                          <a:cs typeface="Montserrat Medium"/>
                        </a:rPr>
                        <a:t>(A,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20" dirty="0">
                          <a:latin typeface="Montserrat Medium"/>
                          <a:cs typeface="Montserrat Medium"/>
                        </a:rPr>
                        <a:t>sec)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70" dirty="0">
                          <a:latin typeface="Montserrat"/>
                          <a:cs typeface="Montserrat"/>
                        </a:rPr>
                        <a:t>Any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momentary</a:t>
                      </a:r>
                      <a:r>
                        <a:rPr sz="85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high-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current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pulses</a:t>
                      </a:r>
                      <a:r>
                        <a:rPr sz="85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required.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Cycle</a:t>
                      </a:r>
                      <a:r>
                        <a:rPr sz="85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Life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Requirement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60" dirty="0">
                          <a:latin typeface="Montserrat"/>
                          <a:cs typeface="Montserrat"/>
                        </a:rPr>
                        <a:t>Number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0" dirty="0">
                          <a:latin typeface="Montserrat"/>
                          <a:cs typeface="Montserrat"/>
                        </a:rPr>
                        <a:t>of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cycles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while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maintaining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capacity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(e.g.,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&gt;80%).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39699" y="3820001"/>
            <a:ext cx="2714625" cy="238125"/>
          </a:xfrm>
          <a:custGeom>
            <a:avLst/>
            <a:gdLst/>
            <a:ahLst/>
            <a:cxnLst/>
            <a:rect l="l" t="t" r="r" b="b"/>
            <a:pathLst>
              <a:path w="2714625" h="238125">
                <a:moveTo>
                  <a:pt x="2714624" y="238124"/>
                </a:moveTo>
                <a:lnTo>
                  <a:pt x="0" y="238124"/>
                </a:lnTo>
                <a:lnTo>
                  <a:pt x="0" y="39378"/>
                </a:lnTo>
                <a:lnTo>
                  <a:pt x="30718" y="9007"/>
                </a:lnTo>
                <a:lnTo>
                  <a:pt x="66675" y="0"/>
                </a:lnTo>
                <a:lnTo>
                  <a:pt x="2638424" y="0"/>
                </a:lnTo>
                <a:lnTo>
                  <a:pt x="2680767" y="12830"/>
                </a:lnTo>
                <a:lnTo>
                  <a:pt x="2708823" y="47039"/>
                </a:lnTo>
                <a:lnTo>
                  <a:pt x="2714624" y="23812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9387" y="3827653"/>
            <a:ext cx="223647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70" dirty="0">
                <a:solidFill>
                  <a:srgbClr val="FFFFFF"/>
                </a:solidFill>
                <a:latin typeface="Montserrat"/>
                <a:cs typeface="Montserrat"/>
              </a:rPr>
              <a:t>Mechanical</a:t>
            </a:r>
            <a:r>
              <a:rPr sz="1000" b="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80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sz="1000" b="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65" dirty="0">
                <a:solidFill>
                  <a:srgbClr val="FFFFFF"/>
                </a:solidFill>
                <a:latin typeface="Montserrat"/>
                <a:cs typeface="Montserrat"/>
              </a:rPr>
              <a:t>Physical</a:t>
            </a:r>
            <a:r>
              <a:rPr sz="1000" b="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Requirements</a:t>
            </a:r>
            <a:endParaRPr sz="1000">
              <a:latin typeface="Montserrat"/>
              <a:cs typeface="Montserrat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87800"/>
              </p:ext>
            </p:extLst>
          </p:nvPr>
        </p:nvGraphicFramePr>
        <p:xfrm>
          <a:off x="130174" y="4048601"/>
          <a:ext cx="2714625" cy="1483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1594" marR="42672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Maximum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Dimensions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69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0541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60" dirty="0">
                          <a:latin typeface="Montserrat"/>
                          <a:cs typeface="Montserrat"/>
                        </a:rPr>
                        <a:t>Maximum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space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available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2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85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battery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 pack.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850" b="0" spc="-60" dirty="0">
                          <a:latin typeface="Montserrat Medium"/>
                          <a:cs typeface="Montserrat Medium"/>
                        </a:rPr>
                        <a:t>Maximum</a:t>
                      </a:r>
                      <a:r>
                        <a:rPr sz="85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Weight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387985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weight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limit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3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85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battery</a:t>
                      </a:r>
                      <a:r>
                        <a:rPr sz="850" spc="-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pack.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1594" marR="307975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Enclosure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Requirements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69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34798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45" dirty="0">
                          <a:latin typeface="Montserrat"/>
                          <a:cs typeface="Montserrat"/>
                        </a:rPr>
                        <a:t>Material,</a:t>
                      </a:r>
                      <a:r>
                        <a:rPr sz="850" spc="3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manufacturing</a:t>
                      </a:r>
                      <a:r>
                        <a:rPr sz="85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process,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color.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1594" marR="32639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Connector </a:t>
                      </a:r>
                      <a:r>
                        <a:rPr sz="850" b="0" spc="-45" dirty="0">
                          <a:latin typeface="Montserrat Medium"/>
                          <a:cs typeface="Montserrat Medium"/>
                        </a:rPr>
                        <a:t>Specifications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69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20447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50" dirty="0">
                          <a:latin typeface="Montserrat"/>
                          <a:cs typeface="Montserrat"/>
                        </a:rPr>
                        <a:t>Model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type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0" dirty="0">
                          <a:latin typeface="Montserrat"/>
                          <a:cs typeface="Montserrat"/>
                        </a:rPr>
                        <a:t>of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0" dirty="0">
                          <a:latin typeface="Montserrat"/>
                          <a:cs typeface="Montserrat"/>
                        </a:rPr>
                        <a:t>required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 connector.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2940049" y="3820001"/>
            <a:ext cx="2714625" cy="238125"/>
          </a:xfrm>
          <a:custGeom>
            <a:avLst/>
            <a:gdLst/>
            <a:ahLst/>
            <a:cxnLst/>
            <a:rect l="l" t="t" r="r" b="b"/>
            <a:pathLst>
              <a:path w="2714625" h="238125">
                <a:moveTo>
                  <a:pt x="2714624" y="238124"/>
                </a:moveTo>
                <a:lnTo>
                  <a:pt x="0" y="238124"/>
                </a:lnTo>
                <a:lnTo>
                  <a:pt x="0" y="39378"/>
                </a:lnTo>
                <a:lnTo>
                  <a:pt x="30718" y="9007"/>
                </a:lnTo>
                <a:lnTo>
                  <a:pt x="66675" y="0"/>
                </a:lnTo>
                <a:lnTo>
                  <a:pt x="2638425" y="0"/>
                </a:lnTo>
                <a:lnTo>
                  <a:pt x="2680766" y="12830"/>
                </a:lnTo>
                <a:lnTo>
                  <a:pt x="2708824" y="47039"/>
                </a:lnTo>
                <a:lnTo>
                  <a:pt x="2714624" y="23812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79737" y="3827653"/>
            <a:ext cx="179197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70" dirty="0">
                <a:solidFill>
                  <a:srgbClr val="FFFFFF"/>
                </a:solidFill>
                <a:latin typeface="Montserrat"/>
                <a:cs typeface="Montserrat"/>
              </a:rPr>
              <a:t>Environmental</a:t>
            </a:r>
            <a:r>
              <a:rPr sz="1000" b="1" spc="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Requirements</a:t>
            </a:r>
            <a:endParaRPr sz="1000">
              <a:latin typeface="Montserrat"/>
              <a:cs typeface="Montserrat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55436"/>
              </p:ext>
            </p:extLst>
          </p:nvPr>
        </p:nvGraphicFramePr>
        <p:xfrm>
          <a:off x="2930524" y="4048601"/>
          <a:ext cx="2714625" cy="1264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1594" marR="70485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Charging </a:t>
                      </a:r>
                      <a:r>
                        <a:rPr sz="850" b="0" spc="-60" dirty="0">
                          <a:latin typeface="Montserrat Medium"/>
                          <a:cs typeface="Montserrat Medium"/>
                        </a:rPr>
                        <a:t>Temperature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Range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69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9906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Ambient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temperature</a:t>
                      </a:r>
                      <a:r>
                        <a:rPr sz="85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range</a:t>
                      </a:r>
                      <a:r>
                        <a:rPr sz="85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charging.</a:t>
                      </a:r>
                      <a:endParaRPr sz="85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1594" marR="70485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Discharging </a:t>
                      </a:r>
                      <a:r>
                        <a:rPr sz="850" b="0" spc="-60" dirty="0">
                          <a:latin typeface="Montserrat Medium"/>
                          <a:cs typeface="Montserrat Medium"/>
                        </a:rPr>
                        <a:t>Temperature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Range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69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9906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Ambient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temperature</a:t>
                      </a:r>
                      <a:r>
                        <a:rPr sz="85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range</a:t>
                      </a:r>
                      <a:r>
                        <a:rPr sz="85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operation.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marL="61594" marR="414020">
                        <a:lnSpc>
                          <a:spcPct val="117600"/>
                        </a:lnSpc>
                        <a:spcBef>
                          <a:spcPts val="655"/>
                        </a:spcBef>
                      </a:pP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Application </a:t>
                      </a: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Environment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831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19" marR="99060">
                        <a:lnSpc>
                          <a:spcPct val="117600"/>
                        </a:lnSpc>
                        <a:spcBef>
                          <a:spcPts val="5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Operating</a:t>
                      </a:r>
                      <a:r>
                        <a:rPr sz="850" spc="3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environment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description</a:t>
                      </a:r>
                      <a:r>
                        <a:rPr sz="85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(indoor,</a:t>
                      </a:r>
                      <a:r>
                        <a:rPr sz="85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35" dirty="0">
                          <a:latin typeface="Montserrat"/>
                          <a:cs typeface="Montserrat"/>
                        </a:rPr>
                        <a:t>outdoor,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 etc.).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698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79387" y="5627878"/>
            <a:ext cx="221996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75" dirty="0">
                <a:solidFill>
                  <a:srgbClr val="FFFFFF"/>
                </a:solidFill>
                <a:latin typeface="Montserrat"/>
                <a:cs typeface="Montserrat"/>
              </a:rPr>
              <a:t>System</a:t>
            </a:r>
            <a:r>
              <a:rPr sz="10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80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sz="10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75" dirty="0">
                <a:solidFill>
                  <a:srgbClr val="FFFFFF"/>
                </a:solidFill>
                <a:latin typeface="Montserrat"/>
                <a:cs typeface="Montserrat"/>
              </a:rPr>
              <a:t>Commercial</a:t>
            </a:r>
            <a:r>
              <a:rPr sz="1000" b="1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Requirements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4999" y="0"/>
            <a:ext cx="114300" cy="7448550"/>
          </a:xfrm>
          <a:custGeom>
            <a:avLst/>
            <a:gdLst/>
            <a:ahLst/>
            <a:cxnLst/>
            <a:rect l="l" t="t" r="r" b="b"/>
            <a:pathLst>
              <a:path w="114300" h="7448550">
                <a:moveTo>
                  <a:pt x="0" y="7448549"/>
                </a:moveTo>
                <a:lnTo>
                  <a:pt x="114299" y="7448549"/>
                </a:lnTo>
                <a:lnTo>
                  <a:pt x="114299" y="0"/>
                </a:lnTo>
                <a:lnTo>
                  <a:pt x="0" y="0"/>
                </a:lnTo>
                <a:lnTo>
                  <a:pt x="0" y="74485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38487"/>
              </p:ext>
            </p:extLst>
          </p:nvPr>
        </p:nvGraphicFramePr>
        <p:xfrm>
          <a:off x="130174" y="5845016"/>
          <a:ext cx="5514975" cy="831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Communication</a:t>
                      </a:r>
                      <a:r>
                        <a:rPr sz="85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Protocol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0" dirty="0">
                          <a:latin typeface="Montserrat"/>
                          <a:cs typeface="Montserrat"/>
                        </a:rPr>
                        <a:t>Required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communication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5" dirty="0">
                          <a:latin typeface="Montserrat"/>
                          <a:cs typeface="Montserrat"/>
                        </a:rPr>
                        <a:t>method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(I2C,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SMBus,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5" dirty="0">
                          <a:latin typeface="Montserrat"/>
                          <a:cs typeface="Montserrat"/>
                        </a:rPr>
                        <a:t>CAN,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RS485).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0" dirty="0">
                          <a:latin typeface="Montserrat Medium"/>
                          <a:cs typeface="Montserrat Medium"/>
                        </a:rPr>
                        <a:t>Safety</a:t>
                      </a:r>
                      <a:r>
                        <a:rPr sz="850" b="0" spc="-2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Certifications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0" dirty="0">
                          <a:latin typeface="Montserrat"/>
                          <a:cs typeface="Montserrat"/>
                        </a:rPr>
                        <a:t>Required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0" dirty="0">
                          <a:latin typeface="Montserrat"/>
                          <a:cs typeface="Montserrat"/>
                        </a:rPr>
                        <a:t>certifications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(UL,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IEC,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CE,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850" spc="-45" dirty="0">
                          <a:latin typeface="Montserrat"/>
                          <a:cs typeface="Montserrat"/>
                        </a:rPr>
                        <a:t>CB, </a:t>
                      </a:r>
                      <a:r>
                        <a:rPr sz="850" spc="-75" dirty="0">
                          <a:latin typeface="Montserrat"/>
                          <a:cs typeface="Montserrat"/>
                        </a:rPr>
                        <a:t>UN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35" dirty="0">
                          <a:latin typeface="Montserrat"/>
                          <a:cs typeface="Montserrat"/>
                        </a:rPr>
                        <a:t>38.3,</a:t>
                      </a:r>
                      <a:r>
                        <a:rPr sz="85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etc.).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45" dirty="0">
                          <a:latin typeface="Montserrat Medium"/>
                          <a:cs typeface="Montserrat Medium"/>
                        </a:rPr>
                        <a:t>Project</a:t>
                      </a:r>
                      <a:r>
                        <a:rPr sz="850" b="0" spc="-2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Phase</a:t>
                      </a:r>
                      <a:endParaRPr sz="8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875"/>
                        </a:lnSpc>
                        <a:spcBef>
                          <a:spcPts val="235"/>
                        </a:spcBef>
                      </a:pPr>
                      <a:r>
                        <a:rPr sz="850" spc="-50" dirty="0">
                          <a:latin typeface="Montserrat"/>
                          <a:cs typeface="Montserrat"/>
                        </a:rPr>
                        <a:t>Current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stage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0" dirty="0">
                          <a:latin typeface="Montserrat"/>
                          <a:cs typeface="Montserrat"/>
                        </a:rPr>
                        <a:t>of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your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project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(concept,</a:t>
                      </a:r>
                      <a:r>
                        <a:rPr sz="85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5" dirty="0">
                          <a:latin typeface="Montserrat"/>
                          <a:cs typeface="Montserrat"/>
                        </a:rPr>
                        <a:t>prototype,</a:t>
                      </a:r>
                      <a:r>
                        <a:rPr sz="850" spc="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production).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b="0" spc="-55" dirty="0">
                          <a:latin typeface="Montserrat Medium"/>
                          <a:cs typeface="Montserrat Medium"/>
                        </a:rPr>
                        <a:t>Sample</a:t>
                      </a:r>
                      <a:r>
                        <a:rPr sz="850" b="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850" b="0" spc="-10" dirty="0">
                          <a:latin typeface="Montserrat Medium"/>
                          <a:cs typeface="Montserrat Medium"/>
                        </a:rPr>
                        <a:t>Requirements</a:t>
                      </a:r>
                      <a:endParaRPr sz="85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-55" dirty="0">
                          <a:latin typeface="Montserrat"/>
                          <a:cs typeface="Montserrat"/>
                        </a:rPr>
                        <a:t>Prototype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quantity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60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50" dirty="0">
                          <a:latin typeface="Montserrat"/>
                          <a:cs typeface="Montserrat"/>
                        </a:rPr>
                        <a:t>expected</a:t>
                      </a:r>
                      <a:r>
                        <a:rPr sz="8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45" dirty="0">
                          <a:latin typeface="Montserrat"/>
                          <a:cs typeface="Montserrat"/>
                        </a:rPr>
                        <a:t>delivery</a:t>
                      </a:r>
                      <a:r>
                        <a:rPr sz="85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50" spc="-10" dirty="0">
                          <a:latin typeface="Montserrat"/>
                          <a:cs typeface="Montserrat"/>
                        </a:rPr>
                        <a:t>timeline.</a:t>
                      </a:r>
                      <a:endParaRPr sz="850" dirty="0">
                        <a:latin typeface="Montserrat"/>
                        <a:cs typeface="Montserrat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0" y="7448549"/>
            <a:ext cx="5829300" cy="114300"/>
          </a:xfrm>
          <a:custGeom>
            <a:avLst/>
            <a:gdLst/>
            <a:ahLst/>
            <a:cxnLst/>
            <a:rect l="l" t="t" r="r" b="b"/>
            <a:pathLst>
              <a:path w="5829300" h="114300">
                <a:moveTo>
                  <a:pt x="5829299" y="114299"/>
                </a:moveTo>
                <a:lnTo>
                  <a:pt x="0" y="114299"/>
                </a:lnTo>
                <a:lnTo>
                  <a:pt x="0" y="0"/>
                </a:lnTo>
                <a:lnTo>
                  <a:pt x="5829299" y="0"/>
                </a:lnTo>
                <a:lnTo>
                  <a:pt x="5829299" y="11429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FA41CDC-BCF1-4E47-A169-2C54F9F4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9">
            <a:extLst>
              <a:ext uri="{FF2B5EF4-FFF2-40B4-BE49-F238E27FC236}">
                <a16:creationId xmlns:a16="http://schemas.microsoft.com/office/drawing/2014/main" id="{BE065D1C-8238-C047-AF50-C3E6B19D838B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890E7433-DC8A-642F-9A93-5CFB16645E2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5466158" y="7299528"/>
            <a:ext cx="22352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15</a:t>
            </a:fld>
            <a:endParaRPr sz="950" dirty="0">
              <a:latin typeface="Suisse Int'l"/>
              <a:cs typeface="Suisse Int'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499" y="5952331"/>
            <a:ext cx="5448300" cy="952500"/>
            <a:chOff x="190499" y="5562599"/>
            <a:chExt cx="5448300" cy="952500"/>
          </a:xfrm>
        </p:grpSpPr>
        <p:sp>
          <p:nvSpPr>
            <p:cNvPr id="3" name="object 3"/>
            <p:cNvSpPr/>
            <p:nvPr/>
          </p:nvSpPr>
          <p:spPr>
            <a:xfrm>
              <a:off x="190499" y="5562599"/>
              <a:ext cx="5448300" cy="952500"/>
            </a:xfrm>
            <a:custGeom>
              <a:avLst/>
              <a:gdLst/>
              <a:ahLst/>
              <a:cxnLst/>
              <a:rect l="l" t="t" r="r" b="b"/>
              <a:pathLst>
                <a:path w="5448300" h="952500">
                  <a:moveTo>
                    <a:pt x="5448299" y="952499"/>
                  </a:moveTo>
                  <a:lnTo>
                    <a:pt x="0" y="952499"/>
                  </a:lnTo>
                  <a:lnTo>
                    <a:pt x="0" y="0"/>
                  </a:lnTo>
                  <a:lnTo>
                    <a:pt x="5448299" y="0"/>
                  </a:lnTo>
                  <a:lnTo>
                    <a:pt x="5448299" y="952499"/>
                  </a:lnTo>
                  <a:close/>
                </a:path>
              </a:pathLst>
            </a:custGeom>
            <a:solidFill>
              <a:srgbClr val="FFE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499" y="5562599"/>
              <a:ext cx="38100" cy="952500"/>
            </a:xfrm>
            <a:custGeom>
              <a:avLst/>
              <a:gdLst/>
              <a:ahLst/>
              <a:cxnLst/>
              <a:rect l="l" t="t" r="r" b="b"/>
              <a:pathLst>
                <a:path w="38100" h="952500">
                  <a:moveTo>
                    <a:pt x="38099" y="952499"/>
                  </a:moveTo>
                  <a:lnTo>
                    <a:pt x="0" y="95249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95249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7799" y="436926"/>
            <a:ext cx="5424170" cy="1273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100" dirty="0">
                <a:solidFill>
                  <a:srgbClr val="2E5BB9"/>
                </a:solidFill>
                <a:latin typeface="Montserrat"/>
                <a:cs typeface="Montserrat"/>
              </a:rPr>
              <a:t>2.3</a:t>
            </a:r>
            <a:r>
              <a:rPr sz="15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25" dirty="0">
                <a:solidFill>
                  <a:srgbClr val="2E5BB9"/>
                </a:solidFill>
                <a:latin typeface="Montserrat"/>
                <a:cs typeface="Montserrat"/>
              </a:rPr>
              <a:t>Typical</a:t>
            </a:r>
            <a:r>
              <a:rPr sz="155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40" dirty="0">
                <a:solidFill>
                  <a:srgbClr val="2E5BB9"/>
                </a:solidFill>
                <a:latin typeface="Montserrat"/>
                <a:cs typeface="Montserrat"/>
              </a:rPr>
              <a:t>Development</a:t>
            </a:r>
            <a:r>
              <a:rPr sz="155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0" dirty="0">
                <a:solidFill>
                  <a:srgbClr val="2E5BB9"/>
                </a:solidFill>
                <a:latin typeface="Montserrat"/>
                <a:cs typeface="Montserrat"/>
              </a:rPr>
              <a:t>Timeline</a:t>
            </a:r>
            <a:endParaRPr sz="155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000" spc="-75" dirty="0">
                <a:latin typeface="Montserrat"/>
                <a:cs typeface="Montserrat"/>
              </a:rPr>
              <a:t>Even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experienced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engineers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may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encounter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unforeseen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challenges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when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specifying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battery.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common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cause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delay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"scope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creep"—</a:t>
            </a:r>
            <a:r>
              <a:rPr sz="1000" spc="-80" dirty="0">
                <a:latin typeface="Montserrat"/>
                <a:cs typeface="Montserrat"/>
              </a:rPr>
              <a:t>when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specifications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change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mid- </a:t>
            </a:r>
            <a:r>
              <a:rPr sz="1000" spc="-65" dirty="0">
                <a:latin typeface="Montserrat"/>
                <a:cs typeface="Montserrat"/>
              </a:rPr>
              <a:t>development.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Because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development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take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up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14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weeks,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followed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another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16-</a:t>
            </a:r>
            <a:r>
              <a:rPr sz="1000" spc="-75" dirty="0">
                <a:latin typeface="Montserrat"/>
                <a:cs typeface="Montserrat"/>
              </a:rPr>
              <a:t>20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weeks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certifications,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critical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establish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solid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specification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start.</a:t>
            </a: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b="1" spc="-85" dirty="0">
                <a:solidFill>
                  <a:srgbClr val="2E5BB9"/>
                </a:solidFill>
                <a:latin typeface="Montserrat SemiBold"/>
                <a:cs typeface="Montserrat SemiBold"/>
              </a:rPr>
              <a:t>Typical</a:t>
            </a:r>
            <a:r>
              <a:rPr sz="1200" b="1" spc="-4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Project</a:t>
            </a:r>
            <a:r>
              <a:rPr sz="1200" b="1" spc="-3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Flow:</a:t>
            </a:r>
            <a:endParaRPr sz="1200" dirty="0">
              <a:latin typeface="Montserrat SemiBold"/>
              <a:cs typeface="Montserrat Semi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" y="2113756"/>
            <a:ext cx="228600" cy="2285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9626" y="2131321"/>
            <a:ext cx="704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5299" y="2028031"/>
            <a:ext cx="5143500" cy="400050"/>
            <a:chOff x="495299" y="1790699"/>
            <a:chExt cx="5143500" cy="400050"/>
          </a:xfrm>
        </p:grpSpPr>
        <p:sp>
          <p:nvSpPr>
            <p:cNvPr id="9" name="object 9"/>
            <p:cNvSpPr/>
            <p:nvPr/>
          </p:nvSpPr>
          <p:spPr>
            <a:xfrm>
              <a:off x="495299" y="1790699"/>
              <a:ext cx="5143500" cy="400050"/>
            </a:xfrm>
            <a:custGeom>
              <a:avLst/>
              <a:gdLst/>
              <a:ahLst/>
              <a:cxnLst/>
              <a:rect l="l" t="t" r="r" b="b"/>
              <a:pathLst>
                <a:path w="5143500" h="400050">
                  <a:moveTo>
                    <a:pt x="514349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5143499" y="0"/>
                  </a:lnTo>
                  <a:lnTo>
                    <a:pt x="5143499" y="400049"/>
                  </a:lnTo>
                  <a:close/>
                </a:path>
              </a:pathLst>
            </a:custGeom>
            <a:solidFill>
              <a:srgbClr val="F0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299" y="1790699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574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40004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3874" y="2047175"/>
            <a:ext cx="5114925" cy="333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 marR="3940810">
              <a:lnSpc>
                <a:spcPct val="100000"/>
              </a:lnSpc>
              <a:spcBef>
                <a:spcPts val="125"/>
              </a:spcBef>
            </a:pPr>
            <a:r>
              <a:rPr sz="1000" b="1" spc="-75" dirty="0">
                <a:latin typeface="Montserrat SemiBold"/>
                <a:cs typeface="Montserrat SemiBold"/>
              </a:rPr>
              <a:t>Scope</a:t>
            </a:r>
            <a:r>
              <a:rPr sz="1000" b="1" spc="5" dirty="0">
                <a:latin typeface="Montserrat SemiBold"/>
                <a:cs typeface="Montserrat SemiBold"/>
              </a:rPr>
              <a:t> </a:t>
            </a:r>
            <a:r>
              <a:rPr sz="1000" b="1" spc="-70" dirty="0">
                <a:latin typeface="Montserrat SemiBold"/>
                <a:cs typeface="Montserrat SemiBold"/>
              </a:rPr>
              <a:t>Refinement </a:t>
            </a:r>
            <a:r>
              <a:rPr sz="1000" spc="-60" dirty="0">
                <a:latin typeface="Montserrat"/>
                <a:cs typeface="Montserrat"/>
              </a:rPr>
              <a:t>1-</a:t>
            </a:r>
            <a:r>
              <a:rPr sz="1000" spc="-70" dirty="0">
                <a:latin typeface="Montserrat"/>
                <a:cs typeface="Montserrat"/>
              </a:rPr>
              <a:t>2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Weeks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4649" y="2551906"/>
            <a:ext cx="114300" cy="95250"/>
          </a:xfrm>
          <a:custGeom>
            <a:avLst/>
            <a:gdLst/>
            <a:ahLst/>
            <a:cxnLst/>
            <a:rect l="l" t="t" r="r" b="b"/>
            <a:pathLst>
              <a:path w="114300" h="95250">
                <a:moveTo>
                  <a:pt x="57149" y="95249"/>
                </a:moveTo>
                <a:lnTo>
                  <a:pt x="0" y="0"/>
                </a:lnTo>
                <a:lnTo>
                  <a:pt x="114299" y="0"/>
                </a:lnTo>
                <a:lnTo>
                  <a:pt x="57149" y="9524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" y="2780506"/>
            <a:ext cx="228600" cy="2285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8316" y="2798071"/>
            <a:ext cx="933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5299" y="2694781"/>
            <a:ext cx="5143500" cy="400050"/>
            <a:chOff x="495299" y="2457449"/>
            <a:chExt cx="5143500" cy="400050"/>
          </a:xfrm>
        </p:grpSpPr>
        <p:sp>
          <p:nvSpPr>
            <p:cNvPr id="16" name="object 16"/>
            <p:cNvSpPr/>
            <p:nvPr/>
          </p:nvSpPr>
          <p:spPr>
            <a:xfrm>
              <a:off x="495299" y="2457449"/>
              <a:ext cx="5143500" cy="400050"/>
            </a:xfrm>
            <a:custGeom>
              <a:avLst/>
              <a:gdLst/>
              <a:ahLst/>
              <a:cxnLst/>
              <a:rect l="l" t="t" r="r" b="b"/>
              <a:pathLst>
                <a:path w="5143500" h="400050">
                  <a:moveTo>
                    <a:pt x="514349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5143499" y="0"/>
                  </a:lnTo>
                  <a:lnTo>
                    <a:pt x="5143499" y="400049"/>
                  </a:lnTo>
                  <a:close/>
                </a:path>
              </a:pathLst>
            </a:custGeom>
            <a:solidFill>
              <a:srgbClr val="F0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5299" y="2457449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574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40004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3874" y="2713925"/>
            <a:ext cx="5114925" cy="333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 marR="3517900">
              <a:lnSpc>
                <a:spcPct val="100000"/>
              </a:lnSpc>
              <a:spcBef>
                <a:spcPts val="125"/>
              </a:spcBef>
            </a:pPr>
            <a:r>
              <a:rPr sz="1000" b="1" spc="-60" dirty="0">
                <a:latin typeface="Montserrat SemiBold"/>
                <a:cs typeface="Montserrat SemiBold"/>
              </a:rPr>
              <a:t>Application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75" dirty="0">
                <a:latin typeface="Montserrat SemiBold"/>
                <a:cs typeface="Montserrat SemiBold"/>
              </a:rPr>
              <a:t>Development</a:t>
            </a:r>
            <a:r>
              <a:rPr sz="1000" b="1" spc="-65" dirty="0">
                <a:latin typeface="Montserrat SemiBold"/>
                <a:cs typeface="Montserrat SemiBold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2-</a:t>
            </a:r>
            <a:r>
              <a:rPr sz="1000" spc="-80" dirty="0">
                <a:latin typeface="Montserrat"/>
                <a:cs typeface="Montserrat"/>
              </a:rPr>
              <a:t>4</a:t>
            </a:r>
            <a:r>
              <a:rPr sz="1000" spc="-10" dirty="0">
                <a:latin typeface="Montserrat"/>
                <a:cs typeface="Montserrat"/>
              </a:rPr>
              <a:t> Weeks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14649" y="3218656"/>
            <a:ext cx="114300" cy="95250"/>
          </a:xfrm>
          <a:custGeom>
            <a:avLst/>
            <a:gdLst/>
            <a:ahLst/>
            <a:cxnLst/>
            <a:rect l="l" t="t" r="r" b="b"/>
            <a:pathLst>
              <a:path w="114300" h="95250">
                <a:moveTo>
                  <a:pt x="57149" y="95249"/>
                </a:moveTo>
                <a:lnTo>
                  <a:pt x="0" y="0"/>
                </a:lnTo>
                <a:lnTo>
                  <a:pt x="114299" y="0"/>
                </a:lnTo>
                <a:lnTo>
                  <a:pt x="57149" y="9524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" y="3447256"/>
            <a:ext cx="228600" cy="2285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58167" y="3464821"/>
            <a:ext cx="933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5299" y="3361531"/>
            <a:ext cx="5143500" cy="400050"/>
            <a:chOff x="495299" y="3124199"/>
            <a:chExt cx="5143500" cy="400050"/>
          </a:xfrm>
        </p:grpSpPr>
        <p:sp>
          <p:nvSpPr>
            <p:cNvPr id="23" name="object 23"/>
            <p:cNvSpPr/>
            <p:nvPr/>
          </p:nvSpPr>
          <p:spPr>
            <a:xfrm>
              <a:off x="495299" y="3124199"/>
              <a:ext cx="5143500" cy="400050"/>
            </a:xfrm>
            <a:custGeom>
              <a:avLst/>
              <a:gdLst/>
              <a:ahLst/>
              <a:cxnLst/>
              <a:rect l="l" t="t" r="r" b="b"/>
              <a:pathLst>
                <a:path w="5143500" h="400050">
                  <a:moveTo>
                    <a:pt x="514349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5143499" y="0"/>
                  </a:lnTo>
                  <a:lnTo>
                    <a:pt x="5143499" y="400049"/>
                  </a:lnTo>
                  <a:close/>
                </a:path>
              </a:pathLst>
            </a:custGeom>
            <a:solidFill>
              <a:srgbClr val="F0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299" y="3124199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574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40004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3874" y="3380675"/>
            <a:ext cx="5114925" cy="333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 marR="3768090">
              <a:lnSpc>
                <a:spcPct val="100000"/>
              </a:lnSpc>
              <a:spcBef>
                <a:spcPts val="125"/>
              </a:spcBef>
            </a:pPr>
            <a:r>
              <a:rPr sz="1000" b="1" spc="-75" dirty="0">
                <a:latin typeface="Montserrat SemiBold"/>
                <a:cs typeface="Montserrat SemiBold"/>
              </a:rPr>
              <a:t>Development</a:t>
            </a:r>
            <a:r>
              <a:rPr sz="1000" b="1" spc="15" dirty="0">
                <a:latin typeface="Montserrat SemiBold"/>
                <a:cs typeface="Montserrat SemiBold"/>
              </a:rPr>
              <a:t> </a:t>
            </a:r>
            <a:r>
              <a:rPr sz="1000" b="1" spc="-70" dirty="0">
                <a:latin typeface="Montserrat SemiBold"/>
                <a:cs typeface="Montserrat SemiBold"/>
              </a:rPr>
              <a:t>Review </a:t>
            </a:r>
            <a:r>
              <a:rPr sz="1000" spc="-40" dirty="0">
                <a:latin typeface="Montserrat"/>
                <a:cs typeface="Montserrat"/>
              </a:rPr>
              <a:t>1</a:t>
            </a:r>
            <a:r>
              <a:rPr sz="1000" spc="-3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Week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14649" y="3885406"/>
            <a:ext cx="114300" cy="95250"/>
          </a:xfrm>
          <a:custGeom>
            <a:avLst/>
            <a:gdLst/>
            <a:ahLst/>
            <a:cxnLst/>
            <a:rect l="l" t="t" r="r" b="b"/>
            <a:pathLst>
              <a:path w="114300" h="95250">
                <a:moveTo>
                  <a:pt x="57149" y="95249"/>
                </a:moveTo>
                <a:lnTo>
                  <a:pt x="0" y="0"/>
                </a:lnTo>
                <a:lnTo>
                  <a:pt x="114299" y="0"/>
                </a:lnTo>
                <a:lnTo>
                  <a:pt x="57149" y="9524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" y="4114006"/>
            <a:ext cx="228600" cy="2285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52660" y="4131571"/>
            <a:ext cx="1047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5299" y="4028281"/>
            <a:ext cx="5143500" cy="400050"/>
            <a:chOff x="495299" y="3790949"/>
            <a:chExt cx="5143500" cy="400050"/>
          </a:xfrm>
        </p:grpSpPr>
        <p:sp>
          <p:nvSpPr>
            <p:cNvPr id="30" name="object 30"/>
            <p:cNvSpPr/>
            <p:nvPr/>
          </p:nvSpPr>
          <p:spPr>
            <a:xfrm>
              <a:off x="495299" y="3790949"/>
              <a:ext cx="5143500" cy="400050"/>
            </a:xfrm>
            <a:custGeom>
              <a:avLst/>
              <a:gdLst/>
              <a:ahLst/>
              <a:cxnLst/>
              <a:rect l="l" t="t" r="r" b="b"/>
              <a:pathLst>
                <a:path w="5143500" h="400050">
                  <a:moveTo>
                    <a:pt x="514349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5143499" y="0"/>
                  </a:lnTo>
                  <a:lnTo>
                    <a:pt x="5143499" y="400049"/>
                  </a:lnTo>
                  <a:close/>
                </a:path>
              </a:pathLst>
            </a:custGeom>
            <a:solidFill>
              <a:srgbClr val="F0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5299" y="3790949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574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40004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3874" y="4047425"/>
            <a:ext cx="5114925" cy="333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 marR="4389755">
              <a:lnSpc>
                <a:spcPct val="100000"/>
              </a:lnSpc>
              <a:spcBef>
                <a:spcPts val="125"/>
              </a:spcBef>
            </a:pPr>
            <a:r>
              <a:rPr sz="1000" b="1" spc="-75" dirty="0">
                <a:latin typeface="Montserrat SemiBold"/>
                <a:cs typeface="Montserrat SemiBold"/>
              </a:rPr>
              <a:t>Prototypes</a:t>
            </a:r>
            <a:r>
              <a:rPr sz="1000" b="1" spc="-65" dirty="0">
                <a:latin typeface="Montserrat SemiBold"/>
                <a:cs typeface="Montserrat SemiBold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4-</a:t>
            </a:r>
            <a:r>
              <a:rPr lang="en-US" sz="1000" spc="-80" dirty="0">
                <a:latin typeface="Montserrat"/>
                <a:cs typeface="Montserrat"/>
              </a:rPr>
              <a:t>6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Weeks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4649" y="4552156"/>
            <a:ext cx="114300" cy="95250"/>
          </a:xfrm>
          <a:custGeom>
            <a:avLst/>
            <a:gdLst/>
            <a:ahLst/>
            <a:cxnLst/>
            <a:rect l="l" t="t" r="r" b="b"/>
            <a:pathLst>
              <a:path w="114300" h="95250">
                <a:moveTo>
                  <a:pt x="57149" y="95249"/>
                </a:moveTo>
                <a:lnTo>
                  <a:pt x="0" y="0"/>
                </a:lnTo>
                <a:lnTo>
                  <a:pt x="114299" y="0"/>
                </a:lnTo>
                <a:lnTo>
                  <a:pt x="57149" y="9524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" y="4780756"/>
            <a:ext cx="228600" cy="22859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58018" y="4798321"/>
            <a:ext cx="9398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5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95299" y="4695031"/>
            <a:ext cx="5143500" cy="400050"/>
            <a:chOff x="495299" y="4457699"/>
            <a:chExt cx="5143500" cy="400050"/>
          </a:xfrm>
        </p:grpSpPr>
        <p:sp>
          <p:nvSpPr>
            <p:cNvPr id="37" name="object 37"/>
            <p:cNvSpPr/>
            <p:nvPr/>
          </p:nvSpPr>
          <p:spPr>
            <a:xfrm>
              <a:off x="495299" y="4457699"/>
              <a:ext cx="5143500" cy="400050"/>
            </a:xfrm>
            <a:custGeom>
              <a:avLst/>
              <a:gdLst/>
              <a:ahLst/>
              <a:cxnLst/>
              <a:rect l="l" t="t" r="r" b="b"/>
              <a:pathLst>
                <a:path w="5143500" h="400050">
                  <a:moveTo>
                    <a:pt x="5143499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5143499" y="0"/>
                  </a:lnTo>
                  <a:lnTo>
                    <a:pt x="5143499" y="400049"/>
                  </a:lnTo>
                  <a:close/>
                </a:path>
              </a:pathLst>
            </a:custGeom>
            <a:solidFill>
              <a:srgbClr val="F0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5299" y="4457699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574" y="400049"/>
                  </a:moveTo>
                  <a:lnTo>
                    <a:pt x="0" y="40004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40004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23874" y="4714175"/>
            <a:ext cx="5114925" cy="333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 marR="2947035">
              <a:lnSpc>
                <a:spcPct val="100000"/>
              </a:lnSpc>
              <a:spcBef>
                <a:spcPts val="125"/>
              </a:spcBef>
            </a:pPr>
            <a:r>
              <a:rPr sz="1000" b="1" spc="-65" dirty="0">
                <a:latin typeface="Montserrat SemiBold"/>
                <a:cs typeface="Montserrat SemiBold"/>
              </a:rPr>
              <a:t>Regulatory</a:t>
            </a:r>
            <a:r>
              <a:rPr sz="1000" b="1" spc="5" dirty="0">
                <a:latin typeface="Montserrat SemiBold"/>
                <a:cs typeface="Montserrat SemiBold"/>
              </a:rPr>
              <a:t> </a:t>
            </a:r>
            <a:r>
              <a:rPr sz="1000" b="1" spc="-60" dirty="0">
                <a:latin typeface="Montserrat SemiBold"/>
                <a:cs typeface="Montserrat SemiBold"/>
              </a:rPr>
              <a:t>Certification</a:t>
            </a:r>
            <a:r>
              <a:rPr sz="1000" b="1" spc="10" dirty="0">
                <a:latin typeface="Montserrat SemiBold"/>
                <a:cs typeface="Montserrat SemiBold"/>
              </a:rPr>
              <a:t> </a:t>
            </a:r>
            <a:r>
              <a:rPr sz="1000" b="1" spc="-45" dirty="0">
                <a:latin typeface="Montserrat SemiBold"/>
                <a:cs typeface="Montserrat SemiBold"/>
              </a:rPr>
              <a:t>(if</a:t>
            </a:r>
            <a:r>
              <a:rPr sz="1000" b="1" spc="5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Lithium) </a:t>
            </a:r>
            <a:r>
              <a:rPr lang="en-US" sz="1000" spc="-65" dirty="0">
                <a:latin typeface="Montserrat"/>
                <a:cs typeface="Montserrat"/>
              </a:rPr>
              <a:t>3-</a:t>
            </a:r>
            <a:r>
              <a:rPr lang="en-US" sz="1000" spc="-75" dirty="0">
                <a:latin typeface="Montserrat"/>
                <a:cs typeface="Montserrat"/>
              </a:rPr>
              <a:t>20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Weeks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14649" y="5218906"/>
            <a:ext cx="114300" cy="95250"/>
          </a:xfrm>
          <a:custGeom>
            <a:avLst/>
            <a:gdLst/>
            <a:ahLst/>
            <a:cxnLst/>
            <a:rect l="l" t="t" r="r" b="b"/>
            <a:pathLst>
              <a:path w="114300" h="95250">
                <a:moveTo>
                  <a:pt x="57149" y="95249"/>
                </a:moveTo>
                <a:lnTo>
                  <a:pt x="0" y="0"/>
                </a:lnTo>
                <a:lnTo>
                  <a:pt x="114299" y="0"/>
                </a:lnTo>
                <a:lnTo>
                  <a:pt x="57149" y="9524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" y="5371306"/>
            <a:ext cx="228600" cy="228599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255637" y="5388871"/>
            <a:ext cx="9842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6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95299" y="5361781"/>
            <a:ext cx="5143500" cy="247650"/>
            <a:chOff x="495299" y="5124449"/>
            <a:chExt cx="5143500" cy="247650"/>
          </a:xfrm>
        </p:grpSpPr>
        <p:sp>
          <p:nvSpPr>
            <p:cNvPr id="44" name="object 44"/>
            <p:cNvSpPr/>
            <p:nvPr/>
          </p:nvSpPr>
          <p:spPr>
            <a:xfrm>
              <a:off x="495299" y="5124449"/>
              <a:ext cx="5143500" cy="247650"/>
            </a:xfrm>
            <a:custGeom>
              <a:avLst/>
              <a:gdLst/>
              <a:ahLst/>
              <a:cxnLst/>
              <a:rect l="l" t="t" r="r" b="b"/>
              <a:pathLst>
                <a:path w="5143500" h="247650">
                  <a:moveTo>
                    <a:pt x="5143499" y="247649"/>
                  </a:moveTo>
                  <a:lnTo>
                    <a:pt x="0" y="247649"/>
                  </a:lnTo>
                  <a:lnTo>
                    <a:pt x="0" y="0"/>
                  </a:lnTo>
                  <a:lnTo>
                    <a:pt x="5143499" y="0"/>
                  </a:lnTo>
                  <a:lnTo>
                    <a:pt x="5143499" y="247649"/>
                  </a:lnTo>
                  <a:close/>
                </a:path>
              </a:pathLst>
            </a:custGeom>
            <a:solidFill>
              <a:srgbClr val="F0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5299" y="5124449"/>
              <a:ext cx="28575" cy="247650"/>
            </a:xfrm>
            <a:custGeom>
              <a:avLst/>
              <a:gdLst/>
              <a:ahLst/>
              <a:cxnLst/>
              <a:rect l="l" t="t" r="r" b="b"/>
              <a:pathLst>
                <a:path w="28575" h="247650">
                  <a:moveTo>
                    <a:pt x="28574" y="247649"/>
                  </a:moveTo>
                  <a:lnTo>
                    <a:pt x="0" y="24764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24764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3874" y="5380925"/>
            <a:ext cx="5114925" cy="181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5"/>
              </a:spcBef>
            </a:pPr>
            <a:r>
              <a:rPr sz="1000" b="1" spc="-10" dirty="0">
                <a:latin typeface="Montserrat SemiBold"/>
                <a:cs typeface="Montserrat SemiBold"/>
              </a:rPr>
              <a:t>Production</a:t>
            </a:r>
            <a:endParaRPr sz="1000">
              <a:latin typeface="Montserrat SemiBold"/>
              <a:cs typeface="Montserrat Semi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8599" y="5960469"/>
            <a:ext cx="5410200" cy="86804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34"/>
              </a:spcBef>
            </a:pPr>
            <a:r>
              <a:rPr sz="10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Avoiding</a:t>
            </a:r>
            <a:r>
              <a:rPr sz="1000" b="1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Scope</a:t>
            </a:r>
            <a:r>
              <a:rPr sz="10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0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Creep</a:t>
            </a:r>
            <a:endParaRPr sz="1000" dirty="0">
              <a:latin typeface="Montserrat SemiBold"/>
              <a:cs typeface="Montserrat SemiBold"/>
            </a:endParaRPr>
          </a:p>
          <a:p>
            <a:pPr marL="76200" marR="362585">
              <a:lnSpc>
                <a:spcPct val="100000"/>
              </a:lnSpc>
              <a:spcBef>
                <a:spcPts val="300"/>
              </a:spcBef>
            </a:pP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Power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works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clients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ensure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utilizes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available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technologies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and </a:t>
            </a:r>
            <a:r>
              <a:rPr sz="1000" spc="-70" dirty="0">
                <a:latin typeface="Montserrat"/>
                <a:cs typeface="Montserrat"/>
              </a:rPr>
              <a:t>components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accelerate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projects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concept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production.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Establishing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solid </a:t>
            </a:r>
            <a:r>
              <a:rPr sz="1000" spc="-55" dirty="0">
                <a:latin typeface="Montserrat"/>
                <a:cs typeface="Montserrat"/>
              </a:rPr>
              <a:t>specifications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start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critical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preventing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delays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maintaining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project timelines.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49" name="object 49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16</a:t>
            </a:fld>
            <a:endParaRPr sz="950"/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484B50CB-028F-BB42-A73E-C595E8C4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bject 9">
            <a:extLst>
              <a:ext uri="{FF2B5EF4-FFF2-40B4-BE49-F238E27FC236}">
                <a16:creationId xmlns:a16="http://schemas.microsoft.com/office/drawing/2014/main" id="{BF2CA844-E499-D441-A9BF-F6A6C506718C}"/>
              </a:ext>
            </a:extLst>
          </p:cNvPr>
          <p:cNvSpPr txBox="1"/>
          <p:nvPr/>
        </p:nvSpPr>
        <p:spPr>
          <a:xfrm>
            <a:off x="2197734" y="7181101"/>
            <a:ext cx="143383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35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35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35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2838449"/>
            <a:ext cx="76200" cy="76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257549"/>
            <a:ext cx="76200" cy="76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676649"/>
            <a:ext cx="76200" cy="76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299" y="1342122"/>
            <a:ext cx="4997450" cy="2620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50" dirty="0">
                <a:solidFill>
                  <a:srgbClr val="FF7E00"/>
                </a:solidFill>
                <a:latin typeface="Montserrat SemiBold"/>
                <a:cs typeface="Montserrat SemiBold"/>
              </a:rPr>
              <a:t>Core</a:t>
            </a:r>
            <a:r>
              <a:rPr sz="1700" b="1" spc="-4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0" dirty="0">
                <a:solidFill>
                  <a:srgbClr val="FF7E00"/>
                </a:solidFill>
                <a:latin typeface="Montserrat SemiBold"/>
                <a:cs typeface="Montserrat SemiBold"/>
              </a:rPr>
              <a:t>Technologies</a:t>
            </a:r>
            <a:r>
              <a:rPr sz="1700" b="1" spc="-4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FF7E00"/>
                </a:solidFill>
                <a:latin typeface="Montserrat SemiBold"/>
                <a:cs typeface="Montserrat SemiBold"/>
              </a:rPr>
              <a:t>and</a:t>
            </a:r>
            <a:r>
              <a:rPr sz="1700" b="1" spc="-40" dirty="0">
                <a:solidFill>
                  <a:srgbClr val="FF7E00"/>
                </a:solidFill>
                <a:latin typeface="Montserrat SemiBold"/>
                <a:cs typeface="Montserrat SemiBold"/>
              </a:rPr>
              <a:t> Components</a:t>
            </a:r>
            <a:endParaRPr sz="170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940"/>
              </a:spcBef>
            </a:pP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Modern</a:t>
            </a:r>
            <a:r>
              <a:rPr sz="115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performance</a:t>
            </a:r>
            <a:r>
              <a:rPr sz="115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defined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by</a:t>
            </a:r>
            <a:r>
              <a:rPr sz="115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chemistry.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While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older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technologies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like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NiMH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output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nominal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1.25V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per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cell,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lithium-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ion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rechargeable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batteries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output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3.2V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3.7V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per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cell,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enabling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far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greater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in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smaller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package.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Performance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varies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significantly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between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cells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same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chemistry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from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different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manufacturers.</a:t>
            </a:r>
            <a:endParaRPr sz="1150">
              <a:latin typeface="Montserrat"/>
              <a:cs typeface="Montserrat"/>
            </a:endParaRPr>
          </a:p>
          <a:p>
            <a:pPr marL="358775" lvl="1" indent="-1968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58775" algn="l"/>
              </a:tabLst>
            </a:pP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Battery</a:t>
            </a:r>
            <a:r>
              <a:rPr sz="1200" b="1" spc="-2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Chemistry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1F2937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Cell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Technology</a:t>
            </a:r>
            <a:endParaRPr sz="120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Comparison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lithium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chemistries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with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specialized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high-performance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cells.</a:t>
            </a:r>
            <a:endParaRPr sz="1000">
              <a:latin typeface="Montserrat"/>
              <a:cs typeface="Montserrat"/>
            </a:endParaRPr>
          </a:p>
          <a:p>
            <a:pPr marL="389255" lvl="1" indent="-227329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389255" algn="l"/>
              </a:tabLst>
            </a:pP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Battery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1F2937"/>
                </a:solidFill>
                <a:latin typeface="Montserrat SemiBold"/>
                <a:cs typeface="Montserrat SemiBold"/>
              </a:rPr>
              <a:t>Management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5" dirty="0">
                <a:solidFill>
                  <a:srgbClr val="1F2937"/>
                </a:solidFill>
                <a:latin typeface="Montserrat SemiBold"/>
                <a:cs typeface="Montserrat SemiBold"/>
              </a:rPr>
              <a:t>Systems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(BMS)</a:t>
            </a:r>
            <a:endParaRPr sz="120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brain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80" dirty="0">
                <a:solidFill>
                  <a:srgbClr val="374050"/>
                </a:solidFill>
                <a:latin typeface="Montserrat"/>
                <a:cs typeface="Montserrat"/>
              </a:rPr>
              <a:t>modern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packs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protection,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longevity,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readiness.</a:t>
            </a:r>
            <a:endParaRPr sz="1000">
              <a:latin typeface="Montserrat"/>
              <a:cs typeface="Montserrat"/>
            </a:endParaRPr>
          </a:p>
          <a:p>
            <a:pPr marL="164465">
              <a:lnSpc>
                <a:spcPct val="100000"/>
              </a:lnSpc>
              <a:spcBef>
                <a:spcPts val="625"/>
              </a:spcBef>
            </a:pPr>
            <a:r>
              <a:rPr sz="1200" b="1" spc="-80" dirty="0">
                <a:solidFill>
                  <a:srgbClr val="1F2937"/>
                </a:solidFill>
                <a:latin typeface="Montserrat SemiBold"/>
                <a:cs typeface="Montserrat SemiBold"/>
              </a:rPr>
              <a:t>3.3-3.5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solidFill>
                  <a:srgbClr val="1F2937"/>
                </a:solidFill>
                <a:latin typeface="Montserrat SemiBold"/>
                <a:cs typeface="Montserrat SemiBold"/>
              </a:rPr>
              <a:t>Advanced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 Components</a:t>
            </a:r>
            <a:endParaRPr sz="120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Protection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Circuit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Modules,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Fuel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Gauges,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80" dirty="0">
                <a:solidFill>
                  <a:srgbClr val="374050"/>
                </a:solidFill>
                <a:latin typeface="Montserrat"/>
                <a:cs typeface="Montserrat"/>
              </a:rPr>
              <a:t>GPIO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options.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0500" cy="7448550"/>
            </a:xfrm>
            <a:custGeom>
              <a:avLst/>
              <a:gdLst/>
              <a:ahLst/>
              <a:cxnLst/>
              <a:rect l="l" t="t" r="r" b="b"/>
              <a:pathLst>
                <a:path w="190500" h="7448550">
                  <a:moveTo>
                    <a:pt x="0" y="7448549"/>
                  </a:moveTo>
                  <a:lnTo>
                    <a:pt x="190499" y="7448549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17</a:t>
            </a:fld>
            <a:endParaRPr sz="95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558E148-74C1-AF4F-B047-B0BA5022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F52351B1-DD3F-724B-84A0-B4B1161EC4A4}"/>
              </a:ext>
            </a:extLst>
          </p:cNvPr>
          <p:cNvSpPr txBox="1">
            <a:spLocks/>
          </p:cNvSpPr>
          <p:nvPr/>
        </p:nvSpPr>
        <p:spPr>
          <a:xfrm>
            <a:off x="314749" y="120732"/>
            <a:ext cx="40026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C87DBF7C-4500-DF42-8EB3-2FC24702D7D4}"/>
              </a:ext>
            </a:extLst>
          </p:cNvPr>
          <p:cNvSpPr txBox="1">
            <a:spLocks/>
          </p:cNvSpPr>
          <p:nvPr/>
        </p:nvSpPr>
        <p:spPr>
          <a:xfrm>
            <a:off x="387349" y="549104"/>
            <a:ext cx="4874895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dirty="0"/>
              <a:t>Section 3 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469783F-C810-C84D-9B8E-42DCC7CE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0" y="4097439"/>
            <a:ext cx="4928559" cy="27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9">
            <a:extLst>
              <a:ext uri="{FF2B5EF4-FFF2-40B4-BE49-F238E27FC236}">
                <a16:creationId xmlns:a16="http://schemas.microsoft.com/office/drawing/2014/main" id="{18CCAF98-805A-8448-B3A8-BF86D68F4148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12" y="1577531"/>
            <a:ext cx="4038599" cy="238125"/>
          </a:xfrm>
          <a:custGeom>
            <a:avLst/>
            <a:gdLst/>
            <a:ahLst/>
            <a:cxnLst/>
            <a:rect l="l" t="t" r="r" b="b"/>
            <a:pathLst>
              <a:path w="1533525" h="238125">
                <a:moveTo>
                  <a:pt x="1533524" y="238124"/>
                </a:moveTo>
                <a:lnTo>
                  <a:pt x="0" y="238124"/>
                </a:lnTo>
                <a:lnTo>
                  <a:pt x="0" y="39379"/>
                </a:lnTo>
                <a:lnTo>
                  <a:pt x="30718" y="9007"/>
                </a:lnTo>
                <a:lnTo>
                  <a:pt x="66675" y="0"/>
                </a:lnTo>
                <a:lnTo>
                  <a:pt x="1533524" y="0"/>
                </a:lnTo>
                <a:lnTo>
                  <a:pt x="1533524" y="23812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0512" y="1577531"/>
            <a:ext cx="1476375" cy="238125"/>
          </a:xfrm>
          <a:custGeom>
            <a:avLst/>
            <a:gdLst/>
            <a:ahLst/>
            <a:cxnLst/>
            <a:rect l="l" t="t" r="r" b="b"/>
            <a:pathLst>
              <a:path w="1476375" h="238125">
                <a:moveTo>
                  <a:pt x="1476374" y="238124"/>
                </a:moveTo>
                <a:lnTo>
                  <a:pt x="0" y="238124"/>
                </a:lnTo>
                <a:lnTo>
                  <a:pt x="0" y="0"/>
                </a:lnTo>
                <a:lnTo>
                  <a:pt x="1400175" y="0"/>
                </a:lnTo>
                <a:lnTo>
                  <a:pt x="1407681" y="362"/>
                </a:lnTo>
                <a:lnTo>
                  <a:pt x="1448491" y="17266"/>
                </a:lnTo>
                <a:lnTo>
                  <a:pt x="1473111" y="54113"/>
                </a:lnTo>
                <a:lnTo>
                  <a:pt x="1476374" y="23812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99" y="5905499"/>
            <a:ext cx="5524500" cy="1257300"/>
          </a:xfrm>
          <a:custGeom>
            <a:avLst/>
            <a:gdLst/>
            <a:ahLst/>
            <a:cxnLst/>
            <a:rect l="l" t="t" r="r" b="b"/>
            <a:pathLst>
              <a:path w="5524500" h="1257300">
                <a:moveTo>
                  <a:pt x="5453302" y="1257299"/>
                </a:moveTo>
                <a:lnTo>
                  <a:pt x="71196" y="1257299"/>
                </a:lnTo>
                <a:lnTo>
                  <a:pt x="66241" y="1256810"/>
                </a:lnTo>
                <a:lnTo>
                  <a:pt x="29705" y="1241677"/>
                </a:lnTo>
                <a:lnTo>
                  <a:pt x="3885" y="1205637"/>
                </a:lnTo>
                <a:lnTo>
                  <a:pt x="0" y="1186103"/>
                </a:lnTo>
                <a:lnTo>
                  <a:pt x="0" y="1181099"/>
                </a:lnTo>
                <a:lnTo>
                  <a:pt x="0" y="71196"/>
                </a:lnTo>
                <a:lnTo>
                  <a:pt x="15621" y="29705"/>
                </a:lnTo>
                <a:lnTo>
                  <a:pt x="51662" y="3885"/>
                </a:lnTo>
                <a:lnTo>
                  <a:pt x="71196" y="0"/>
                </a:lnTo>
                <a:lnTo>
                  <a:pt x="5453302" y="0"/>
                </a:lnTo>
                <a:lnTo>
                  <a:pt x="5494793" y="15621"/>
                </a:lnTo>
                <a:lnTo>
                  <a:pt x="5520613" y="51661"/>
                </a:lnTo>
                <a:lnTo>
                  <a:pt x="5524498" y="71196"/>
                </a:lnTo>
                <a:lnTo>
                  <a:pt x="5524498" y="1186103"/>
                </a:lnTo>
                <a:lnTo>
                  <a:pt x="5508877" y="1227592"/>
                </a:lnTo>
                <a:lnTo>
                  <a:pt x="5472837" y="1253413"/>
                </a:lnTo>
                <a:lnTo>
                  <a:pt x="5458258" y="1256810"/>
                </a:lnTo>
                <a:lnTo>
                  <a:pt x="5453302" y="1257299"/>
                </a:lnTo>
                <a:close/>
              </a:path>
            </a:pathLst>
          </a:custGeom>
          <a:solidFill>
            <a:srgbClr val="F9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6" name="object 6"/>
            <p:cNvSpPr/>
            <p:nvPr/>
          </p:nvSpPr>
          <p:spPr>
            <a:xfrm>
              <a:off x="152399" y="7238999"/>
              <a:ext cx="5524500" cy="323850"/>
            </a:xfrm>
            <a:custGeom>
              <a:avLst/>
              <a:gdLst/>
              <a:ahLst/>
              <a:cxnLst/>
              <a:rect l="l" t="t" r="r" b="b"/>
              <a:pathLst>
                <a:path w="5524500" h="323850">
                  <a:moveTo>
                    <a:pt x="5524499" y="323849"/>
                  </a:moveTo>
                  <a:lnTo>
                    <a:pt x="0" y="323849"/>
                  </a:lnTo>
                  <a:lnTo>
                    <a:pt x="0" y="38099"/>
                  </a:lnTo>
                  <a:lnTo>
                    <a:pt x="23474" y="2789"/>
                  </a:lnTo>
                  <a:lnTo>
                    <a:pt x="38099" y="0"/>
                  </a:lnTo>
                  <a:lnTo>
                    <a:pt x="5486399" y="0"/>
                  </a:lnTo>
                  <a:lnTo>
                    <a:pt x="5521709" y="23473"/>
                  </a:lnTo>
                  <a:lnTo>
                    <a:pt x="5524499" y="38099"/>
                  </a:lnTo>
                  <a:lnTo>
                    <a:pt x="5524499" y="323849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87" y="7239000"/>
              <a:ext cx="5524500" cy="319405"/>
            </a:xfrm>
            <a:custGeom>
              <a:avLst/>
              <a:gdLst/>
              <a:ahLst/>
              <a:cxnLst/>
              <a:rect l="l" t="t" r="r" b="b"/>
              <a:pathLst>
                <a:path w="5524500" h="319404">
                  <a:moveTo>
                    <a:pt x="9525" y="289052"/>
                  </a:moveTo>
                  <a:lnTo>
                    <a:pt x="0" y="289052"/>
                  </a:lnTo>
                  <a:lnTo>
                    <a:pt x="0" y="317627"/>
                  </a:lnTo>
                  <a:lnTo>
                    <a:pt x="9525" y="317627"/>
                  </a:lnTo>
                  <a:lnTo>
                    <a:pt x="9525" y="289052"/>
                  </a:lnTo>
                  <a:close/>
                </a:path>
                <a:path w="5524500" h="319404">
                  <a:moveTo>
                    <a:pt x="9525" y="241452"/>
                  </a:moveTo>
                  <a:lnTo>
                    <a:pt x="0" y="241452"/>
                  </a:lnTo>
                  <a:lnTo>
                    <a:pt x="0" y="270027"/>
                  </a:lnTo>
                  <a:lnTo>
                    <a:pt x="9525" y="270027"/>
                  </a:lnTo>
                  <a:lnTo>
                    <a:pt x="9525" y="241452"/>
                  </a:lnTo>
                  <a:close/>
                </a:path>
                <a:path w="5524500" h="319404">
                  <a:moveTo>
                    <a:pt x="9525" y="193865"/>
                  </a:moveTo>
                  <a:lnTo>
                    <a:pt x="0" y="193865"/>
                  </a:lnTo>
                  <a:lnTo>
                    <a:pt x="0" y="222440"/>
                  </a:lnTo>
                  <a:lnTo>
                    <a:pt x="9525" y="222440"/>
                  </a:lnTo>
                  <a:lnTo>
                    <a:pt x="9525" y="193865"/>
                  </a:lnTo>
                  <a:close/>
                </a:path>
                <a:path w="5524500" h="319404">
                  <a:moveTo>
                    <a:pt x="9525" y="146265"/>
                  </a:moveTo>
                  <a:lnTo>
                    <a:pt x="0" y="146265"/>
                  </a:lnTo>
                  <a:lnTo>
                    <a:pt x="0" y="174840"/>
                  </a:lnTo>
                  <a:lnTo>
                    <a:pt x="9525" y="174840"/>
                  </a:lnTo>
                  <a:lnTo>
                    <a:pt x="9525" y="146265"/>
                  </a:lnTo>
                  <a:close/>
                </a:path>
                <a:path w="5524500" h="319404">
                  <a:moveTo>
                    <a:pt x="9525" y="98679"/>
                  </a:moveTo>
                  <a:lnTo>
                    <a:pt x="0" y="98679"/>
                  </a:lnTo>
                  <a:lnTo>
                    <a:pt x="0" y="127254"/>
                  </a:lnTo>
                  <a:lnTo>
                    <a:pt x="9525" y="127254"/>
                  </a:lnTo>
                  <a:lnTo>
                    <a:pt x="9525" y="98679"/>
                  </a:lnTo>
                  <a:close/>
                </a:path>
                <a:path w="5524500" h="319404">
                  <a:moveTo>
                    <a:pt x="9525" y="51079"/>
                  </a:moveTo>
                  <a:lnTo>
                    <a:pt x="0" y="51079"/>
                  </a:lnTo>
                  <a:lnTo>
                    <a:pt x="0" y="79654"/>
                  </a:lnTo>
                  <a:lnTo>
                    <a:pt x="9525" y="79654"/>
                  </a:lnTo>
                  <a:lnTo>
                    <a:pt x="9525" y="51079"/>
                  </a:lnTo>
                  <a:close/>
                </a:path>
                <a:path w="5524500" h="319404">
                  <a:moveTo>
                    <a:pt x="21056" y="14744"/>
                  </a:moveTo>
                  <a:lnTo>
                    <a:pt x="15684" y="7404"/>
                  </a:lnTo>
                  <a:lnTo>
                    <a:pt x="11163" y="11163"/>
                  </a:lnTo>
                  <a:lnTo>
                    <a:pt x="6286" y="17030"/>
                  </a:lnTo>
                  <a:lnTo>
                    <a:pt x="2794" y="23482"/>
                  </a:lnTo>
                  <a:lnTo>
                    <a:pt x="698" y="30505"/>
                  </a:lnTo>
                  <a:lnTo>
                    <a:pt x="533" y="32397"/>
                  </a:lnTo>
                  <a:lnTo>
                    <a:pt x="9525" y="33756"/>
                  </a:lnTo>
                  <a:lnTo>
                    <a:pt x="9525" y="30213"/>
                  </a:lnTo>
                  <a:lnTo>
                    <a:pt x="12319" y="23482"/>
                  </a:lnTo>
                  <a:lnTo>
                    <a:pt x="17907" y="17894"/>
                  </a:lnTo>
                  <a:lnTo>
                    <a:pt x="21056" y="14744"/>
                  </a:lnTo>
                  <a:close/>
                </a:path>
                <a:path w="5524500" h="319404">
                  <a:moveTo>
                    <a:pt x="66675" y="0"/>
                  </a:moveTo>
                  <a:lnTo>
                    <a:pt x="38100" y="0"/>
                  </a:lnTo>
                  <a:lnTo>
                    <a:pt x="33705" y="406"/>
                  </a:lnTo>
                  <a:lnTo>
                    <a:pt x="34772" y="9525"/>
                  </a:lnTo>
                  <a:lnTo>
                    <a:pt x="66675" y="9525"/>
                  </a:lnTo>
                  <a:lnTo>
                    <a:pt x="66675" y="0"/>
                  </a:lnTo>
                  <a:close/>
                </a:path>
                <a:path w="5524500" h="319404">
                  <a:moveTo>
                    <a:pt x="114274" y="0"/>
                  </a:moveTo>
                  <a:lnTo>
                    <a:pt x="85699" y="0"/>
                  </a:lnTo>
                  <a:lnTo>
                    <a:pt x="85699" y="9525"/>
                  </a:lnTo>
                  <a:lnTo>
                    <a:pt x="114274" y="9525"/>
                  </a:lnTo>
                  <a:lnTo>
                    <a:pt x="114274" y="0"/>
                  </a:lnTo>
                  <a:close/>
                </a:path>
                <a:path w="5524500" h="319404">
                  <a:moveTo>
                    <a:pt x="161874" y="0"/>
                  </a:moveTo>
                  <a:lnTo>
                    <a:pt x="133299" y="0"/>
                  </a:lnTo>
                  <a:lnTo>
                    <a:pt x="133299" y="9525"/>
                  </a:lnTo>
                  <a:lnTo>
                    <a:pt x="161874" y="9525"/>
                  </a:lnTo>
                  <a:lnTo>
                    <a:pt x="161874" y="0"/>
                  </a:lnTo>
                  <a:close/>
                </a:path>
                <a:path w="5524500" h="319404">
                  <a:moveTo>
                    <a:pt x="209461" y="0"/>
                  </a:moveTo>
                  <a:lnTo>
                    <a:pt x="180886" y="0"/>
                  </a:lnTo>
                  <a:lnTo>
                    <a:pt x="180886" y="9525"/>
                  </a:lnTo>
                  <a:lnTo>
                    <a:pt x="209461" y="9525"/>
                  </a:lnTo>
                  <a:lnTo>
                    <a:pt x="209461" y="0"/>
                  </a:lnTo>
                  <a:close/>
                </a:path>
                <a:path w="5524500" h="319404">
                  <a:moveTo>
                    <a:pt x="257060" y="0"/>
                  </a:moveTo>
                  <a:lnTo>
                    <a:pt x="228485" y="0"/>
                  </a:lnTo>
                  <a:lnTo>
                    <a:pt x="228485" y="9525"/>
                  </a:lnTo>
                  <a:lnTo>
                    <a:pt x="257060" y="9525"/>
                  </a:lnTo>
                  <a:lnTo>
                    <a:pt x="257060" y="0"/>
                  </a:lnTo>
                  <a:close/>
                </a:path>
                <a:path w="5524500" h="319404">
                  <a:moveTo>
                    <a:pt x="304647" y="0"/>
                  </a:moveTo>
                  <a:lnTo>
                    <a:pt x="276072" y="0"/>
                  </a:lnTo>
                  <a:lnTo>
                    <a:pt x="276072" y="9525"/>
                  </a:lnTo>
                  <a:lnTo>
                    <a:pt x="304647" y="9525"/>
                  </a:lnTo>
                  <a:lnTo>
                    <a:pt x="304647" y="0"/>
                  </a:lnTo>
                  <a:close/>
                </a:path>
                <a:path w="5524500" h="319404">
                  <a:moveTo>
                    <a:pt x="352247" y="0"/>
                  </a:moveTo>
                  <a:lnTo>
                    <a:pt x="323672" y="0"/>
                  </a:lnTo>
                  <a:lnTo>
                    <a:pt x="323672" y="9525"/>
                  </a:lnTo>
                  <a:lnTo>
                    <a:pt x="352247" y="9525"/>
                  </a:lnTo>
                  <a:lnTo>
                    <a:pt x="352247" y="0"/>
                  </a:lnTo>
                  <a:close/>
                </a:path>
                <a:path w="5524500" h="319404">
                  <a:moveTo>
                    <a:pt x="399834" y="0"/>
                  </a:moveTo>
                  <a:lnTo>
                    <a:pt x="371259" y="0"/>
                  </a:lnTo>
                  <a:lnTo>
                    <a:pt x="371259" y="9525"/>
                  </a:lnTo>
                  <a:lnTo>
                    <a:pt x="399834" y="9525"/>
                  </a:lnTo>
                  <a:lnTo>
                    <a:pt x="399834" y="0"/>
                  </a:lnTo>
                  <a:close/>
                </a:path>
                <a:path w="5524500" h="319404">
                  <a:moveTo>
                    <a:pt x="447433" y="0"/>
                  </a:moveTo>
                  <a:lnTo>
                    <a:pt x="418858" y="0"/>
                  </a:lnTo>
                  <a:lnTo>
                    <a:pt x="418858" y="9525"/>
                  </a:lnTo>
                  <a:lnTo>
                    <a:pt x="447433" y="9525"/>
                  </a:lnTo>
                  <a:lnTo>
                    <a:pt x="447433" y="0"/>
                  </a:lnTo>
                  <a:close/>
                </a:path>
                <a:path w="5524500" h="319404">
                  <a:moveTo>
                    <a:pt x="495020" y="0"/>
                  </a:moveTo>
                  <a:lnTo>
                    <a:pt x="466445" y="0"/>
                  </a:lnTo>
                  <a:lnTo>
                    <a:pt x="466445" y="9525"/>
                  </a:lnTo>
                  <a:lnTo>
                    <a:pt x="495020" y="9525"/>
                  </a:lnTo>
                  <a:lnTo>
                    <a:pt x="495020" y="0"/>
                  </a:lnTo>
                  <a:close/>
                </a:path>
                <a:path w="5524500" h="319404">
                  <a:moveTo>
                    <a:pt x="542620" y="0"/>
                  </a:moveTo>
                  <a:lnTo>
                    <a:pt x="514045" y="0"/>
                  </a:lnTo>
                  <a:lnTo>
                    <a:pt x="514045" y="9525"/>
                  </a:lnTo>
                  <a:lnTo>
                    <a:pt x="542620" y="9525"/>
                  </a:lnTo>
                  <a:lnTo>
                    <a:pt x="542620" y="0"/>
                  </a:lnTo>
                  <a:close/>
                </a:path>
                <a:path w="5524500" h="319404">
                  <a:moveTo>
                    <a:pt x="590207" y="0"/>
                  </a:moveTo>
                  <a:lnTo>
                    <a:pt x="561632" y="0"/>
                  </a:lnTo>
                  <a:lnTo>
                    <a:pt x="561632" y="9525"/>
                  </a:lnTo>
                  <a:lnTo>
                    <a:pt x="590207" y="9525"/>
                  </a:lnTo>
                  <a:lnTo>
                    <a:pt x="590207" y="0"/>
                  </a:lnTo>
                  <a:close/>
                </a:path>
                <a:path w="5524500" h="319404">
                  <a:moveTo>
                    <a:pt x="637806" y="0"/>
                  </a:moveTo>
                  <a:lnTo>
                    <a:pt x="609231" y="0"/>
                  </a:lnTo>
                  <a:lnTo>
                    <a:pt x="609231" y="9525"/>
                  </a:lnTo>
                  <a:lnTo>
                    <a:pt x="637806" y="9525"/>
                  </a:lnTo>
                  <a:lnTo>
                    <a:pt x="637806" y="0"/>
                  </a:lnTo>
                  <a:close/>
                </a:path>
                <a:path w="5524500" h="319404">
                  <a:moveTo>
                    <a:pt x="685393" y="0"/>
                  </a:moveTo>
                  <a:lnTo>
                    <a:pt x="656818" y="0"/>
                  </a:lnTo>
                  <a:lnTo>
                    <a:pt x="656818" y="9525"/>
                  </a:lnTo>
                  <a:lnTo>
                    <a:pt x="685393" y="9525"/>
                  </a:lnTo>
                  <a:lnTo>
                    <a:pt x="685393" y="0"/>
                  </a:lnTo>
                  <a:close/>
                </a:path>
                <a:path w="5524500" h="319404">
                  <a:moveTo>
                    <a:pt x="732993" y="0"/>
                  </a:moveTo>
                  <a:lnTo>
                    <a:pt x="704418" y="0"/>
                  </a:lnTo>
                  <a:lnTo>
                    <a:pt x="704418" y="9525"/>
                  </a:lnTo>
                  <a:lnTo>
                    <a:pt x="732993" y="9525"/>
                  </a:lnTo>
                  <a:lnTo>
                    <a:pt x="732993" y="0"/>
                  </a:lnTo>
                  <a:close/>
                </a:path>
                <a:path w="5524500" h="319404">
                  <a:moveTo>
                    <a:pt x="780580" y="0"/>
                  </a:moveTo>
                  <a:lnTo>
                    <a:pt x="752005" y="0"/>
                  </a:lnTo>
                  <a:lnTo>
                    <a:pt x="752005" y="9525"/>
                  </a:lnTo>
                  <a:lnTo>
                    <a:pt x="780580" y="9525"/>
                  </a:lnTo>
                  <a:lnTo>
                    <a:pt x="780580" y="0"/>
                  </a:lnTo>
                  <a:close/>
                </a:path>
                <a:path w="5524500" h="319404">
                  <a:moveTo>
                    <a:pt x="828179" y="0"/>
                  </a:moveTo>
                  <a:lnTo>
                    <a:pt x="799604" y="0"/>
                  </a:lnTo>
                  <a:lnTo>
                    <a:pt x="799604" y="9525"/>
                  </a:lnTo>
                  <a:lnTo>
                    <a:pt x="828179" y="9525"/>
                  </a:lnTo>
                  <a:lnTo>
                    <a:pt x="828179" y="0"/>
                  </a:lnTo>
                  <a:close/>
                </a:path>
                <a:path w="5524500" h="319404">
                  <a:moveTo>
                    <a:pt x="875766" y="0"/>
                  </a:moveTo>
                  <a:lnTo>
                    <a:pt x="847191" y="0"/>
                  </a:lnTo>
                  <a:lnTo>
                    <a:pt x="847191" y="9525"/>
                  </a:lnTo>
                  <a:lnTo>
                    <a:pt x="875766" y="9525"/>
                  </a:lnTo>
                  <a:lnTo>
                    <a:pt x="875766" y="0"/>
                  </a:lnTo>
                  <a:close/>
                </a:path>
                <a:path w="5524500" h="319404">
                  <a:moveTo>
                    <a:pt x="923366" y="0"/>
                  </a:moveTo>
                  <a:lnTo>
                    <a:pt x="894791" y="0"/>
                  </a:lnTo>
                  <a:lnTo>
                    <a:pt x="894791" y="9525"/>
                  </a:lnTo>
                  <a:lnTo>
                    <a:pt x="923366" y="9525"/>
                  </a:lnTo>
                  <a:lnTo>
                    <a:pt x="923366" y="0"/>
                  </a:lnTo>
                  <a:close/>
                </a:path>
                <a:path w="5524500" h="319404">
                  <a:moveTo>
                    <a:pt x="970953" y="0"/>
                  </a:moveTo>
                  <a:lnTo>
                    <a:pt x="942378" y="0"/>
                  </a:lnTo>
                  <a:lnTo>
                    <a:pt x="942378" y="9525"/>
                  </a:lnTo>
                  <a:lnTo>
                    <a:pt x="970953" y="9525"/>
                  </a:lnTo>
                  <a:lnTo>
                    <a:pt x="970953" y="0"/>
                  </a:lnTo>
                  <a:close/>
                </a:path>
                <a:path w="5524500" h="319404">
                  <a:moveTo>
                    <a:pt x="1018552" y="0"/>
                  </a:moveTo>
                  <a:lnTo>
                    <a:pt x="989977" y="0"/>
                  </a:lnTo>
                  <a:lnTo>
                    <a:pt x="989977" y="9525"/>
                  </a:lnTo>
                  <a:lnTo>
                    <a:pt x="1018552" y="9525"/>
                  </a:lnTo>
                  <a:lnTo>
                    <a:pt x="1018552" y="0"/>
                  </a:lnTo>
                  <a:close/>
                </a:path>
                <a:path w="5524500" h="319404">
                  <a:moveTo>
                    <a:pt x="1066139" y="0"/>
                  </a:moveTo>
                  <a:lnTo>
                    <a:pt x="1037564" y="0"/>
                  </a:lnTo>
                  <a:lnTo>
                    <a:pt x="1037564" y="9525"/>
                  </a:lnTo>
                  <a:lnTo>
                    <a:pt x="1066139" y="9525"/>
                  </a:lnTo>
                  <a:lnTo>
                    <a:pt x="1066139" y="0"/>
                  </a:lnTo>
                  <a:close/>
                </a:path>
                <a:path w="5524500" h="319404">
                  <a:moveTo>
                    <a:pt x="1113739" y="0"/>
                  </a:moveTo>
                  <a:lnTo>
                    <a:pt x="1085164" y="0"/>
                  </a:lnTo>
                  <a:lnTo>
                    <a:pt x="1085164" y="9525"/>
                  </a:lnTo>
                  <a:lnTo>
                    <a:pt x="1113739" y="9525"/>
                  </a:lnTo>
                  <a:lnTo>
                    <a:pt x="1113739" y="0"/>
                  </a:lnTo>
                  <a:close/>
                </a:path>
                <a:path w="5524500" h="319404">
                  <a:moveTo>
                    <a:pt x="1161326" y="0"/>
                  </a:moveTo>
                  <a:lnTo>
                    <a:pt x="1132751" y="0"/>
                  </a:lnTo>
                  <a:lnTo>
                    <a:pt x="1132751" y="9525"/>
                  </a:lnTo>
                  <a:lnTo>
                    <a:pt x="1161326" y="9525"/>
                  </a:lnTo>
                  <a:lnTo>
                    <a:pt x="1161326" y="0"/>
                  </a:lnTo>
                  <a:close/>
                </a:path>
                <a:path w="5524500" h="319404">
                  <a:moveTo>
                    <a:pt x="1208925" y="0"/>
                  </a:moveTo>
                  <a:lnTo>
                    <a:pt x="1180350" y="0"/>
                  </a:lnTo>
                  <a:lnTo>
                    <a:pt x="1180350" y="9525"/>
                  </a:lnTo>
                  <a:lnTo>
                    <a:pt x="1208925" y="9525"/>
                  </a:lnTo>
                  <a:lnTo>
                    <a:pt x="1208925" y="0"/>
                  </a:lnTo>
                  <a:close/>
                </a:path>
                <a:path w="5524500" h="319404">
                  <a:moveTo>
                    <a:pt x="1256512" y="0"/>
                  </a:moveTo>
                  <a:lnTo>
                    <a:pt x="1227937" y="0"/>
                  </a:lnTo>
                  <a:lnTo>
                    <a:pt x="1227937" y="9525"/>
                  </a:lnTo>
                  <a:lnTo>
                    <a:pt x="1256512" y="9525"/>
                  </a:lnTo>
                  <a:lnTo>
                    <a:pt x="1256512" y="0"/>
                  </a:lnTo>
                  <a:close/>
                </a:path>
                <a:path w="5524500" h="319404">
                  <a:moveTo>
                    <a:pt x="1304112" y="0"/>
                  </a:moveTo>
                  <a:lnTo>
                    <a:pt x="1275537" y="0"/>
                  </a:lnTo>
                  <a:lnTo>
                    <a:pt x="1275537" y="9525"/>
                  </a:lnTo>
                  <a:lnTo>
                    <a:pt x="1304112" y="9525"/>
                  </a:lnTo>
                  <a:lnTo>
                    <a:pt x="1304112" y="0"/>
                  </a:lnTo>
                  <a:close/>
                </a:path>
                <a:path w="5524500" h="319404">
                  <a:moveTo>
                    <a:pt x="1351699" y="0"/>
                  </a:moveTo>
                  <a:lnTo>
                    <a:pt x="1323124" y="0"/>
                  </a:lnTo>
                  <a:lnTo>
                    <a:pt x="1323124" y="9525"/>
                  </a:lnTo>
                  <a:lnTo>
                    <a:pt x="1351699" y="9525"/>
                  </a:lnTo>
                  <a:lnTo>
                    <a:pt x="1351699" y="0"/>
                  </a:lnTo>
                  <a:close/>
                </a:path>
                <a:path w="5524500" h="319404">
                  <a:moveTo>
                    <a:pt x="1399298" y="0"/>
                  </a:moveTo>
                  <a:lnTo>
                    <a:pt x="1370723" y="0"/>
                  </a:lnTo>
                  <a:lnTo>
                    <a:pt x="1370723" y="9525"/>
                  </a:lnTo>
                  <a:lnTo>
                    <a:pt x="1399298" y="9525"/>
                  </a:lnTo>
                  <a:lnTo>
                    <a:pt x="1399298" y="0"/>
                  </a:lnTo>
                  <a:close/>
                </a:path>
                <a:path w="5524500" h="319404">
                  <a:moveTo>
                    <a:pt x="1446885" y="0"/>
                  </a:moveTo>
                  <a:lnTo>
                    <a:pt x="1418310" y="0"/>
                  </a:lnTo>
                  <a:lnTo>
                    <a:pt x="1418310" y="9525"/>
                  </a:lnTo>
                  <a:lnTo>
                    <a:pt x="1446885" y="9525"/>
                  </a:lnTo>
                  <a:lnTo>
                    <a:pt x="1446885" y="0"/>
                  </a:lnTo>
                  <a:close/>
                </a:path>
                <a:path w="5524500" h="319404">
                  <a:moveTo>
                    <a:pt x="1494485" y="0"/>
                  </a:moveTo>
                  <a:lnTo>
                    <a:pt x="1465910" y="0"/>
                  </a:lnTo>
                  <a:lnTo>
                    <a:pt x="1465910" y="9525"/>
                  </a:lnTo>
                  <a:lnTo>
                    <a:pt x="1494485" y="9525"/>
                  </a:lnTo>
                  <a:lnTo>
                    <a:pt x="1494485" y="0"/>
                  </a:lnTo>
                  <a:close/>
                </a:path>
                <a:path w="5524500" h="319404">
                  <a:moveTo>
                    <a:pt x="1542072" y="0"/>
                  </a:moveTo>
                  <a:lnTo>
                    <a:pt x="1513497" y="0"/>
                  </a:lnTo>
                  <a:lnTo>
                    <a:pt x="1513497" y="9525"/>
                  </a:lnTo>
                  <a:lnTo>
                    <a:pt x="1542072" y="9525"/>
                  </a:lnTo>
                  <a:lnTo>
                    <a:pt x="1542072" y="0"/>
                  </a:lnTo>
                  <a:close/>
                </a:path>
                <a:path w="5524500" h="319404">
                  <a:moveTo>
                    <a:pt x="1589671" y="0"/>
                  </a:moveTo>
                  <a:lnTo>
                    <a:pt x="1561096" y="0"/>
                  </a:lnTo>
                  <a:lnTo>
                    <a:pt x="1561096" y="9525"/>
                  </a:lnTo>
                  <a:lnTo>
                    <a:pt x="1589671" y="9525"/>
                  </a:lnTo>
                  <a:lnTo>
                    <a:pt x="1589671" y="0"/>
                  </a:lnTo>
                  <a:close/>
                </a:path>
                <a:path w="5524500" h="319404">
                  <a:moveTo>
                    <a:pt x="1637258" y="0"/>
                  </a:moveTo>
                  <a:lnTo>
                    <a:pt x="1608683" y="0"/>
                  </a:lnTo>
                  <a:lnTo>
                    <a:pt x="1608683" y="9525"/>
                  </a:lnTo>
                  <a:lnTo>
                    <a:pt x="1637258" y="9525"/>
                  </a:lnTo>
                  <a:lnTo>
                    <a:pt x="1637258" y="0"/>
                  </a:lnTo>
                  <a:close/>
                </a:path>
                <a:path w="5524500" h="319404">
                  <a:moveTo>
                    <a:pt x="1684858" y="0"/>
                  </a:moveTo>
                  <a:lnTo>
                    <a:pt x="1656283" y="0"/>
                  </a:lnTo>
                  <a:lnTo>
                    <a:pt x="1656283" y="9525"/>
                  </a:lnTo>
                  <a:lnTo>
                    <a:pt x="1684858" y="9525"/>
                  </a:lnTo>
                  <a:lnTo>
                    <a:pt x="1684858" y="0"/>
                  </a:lnTo>
                  <a:close/>
                </a:path>
                <a:path w="5524500" h="319404">
                  <a:moveTo>
                    <a:pt x="1732445" y="0"/>
                  </a:moveTo>
                  <a:lnTo>
                    <a:pt x="1703870" y="0"/>
                  </a:lnTo>
                  <a:lnTo>
                    <a:pt x="1703870" y="9525"/>
                  </a:lnTo>
                  <a:lnTo>
                    <a:pt x="1732445" y="9525"/>
                  </a:lnTo>
                  <a:lnTo>
                    <a:pt x="1732445" y="0"/>
                  </a:lnTo>
                  <a:close/>
                </a:path>
                <a:path w="5524500" h="319404">
                  <a:moveTo>
                    <a:pt x="1780044" y="0"/>
                  </a:moveTo>
                  <a:lnTo>
                    <a:pt x="1751469" y="0"/>
                  </a:lnTo>
                  <a:lnTo>
                    <a:pt x="1751469" y="9525"/>
                  </a:lnTo>
                  <a:lnTo>
                    <a:pt x="1780044" y="9525"/>
                  </a:lnTo>
                  <a:lnTo>
                    <a:pt x="1780044" y="0"/>
                  </a:lnTo>
                  <a:close/>
                </a:path>
                <a:path w="5524500" h="319404">
                  <a:moveTo>
                    <a:pt x="1827631" y="0"/>
                  </a:moveTo>
                  <a:lnTo>
                    <a:pt x="1799056" y="0"/>
                  </a:lnTo>
                  <a:lnTo>
                    <a:pt x="1799056" y="9525"/>
                  </a:lnTo>
                  <a:lnTo>
                    <a:pt x="1827631" y="9525"/>
                  </a:lnTo>
                  <a:lnTo>
                    <a:pt x="1827631" y="0"/>
                  </a:lnTo>
                  <a:close/>
                </a:path>
                <a:path w="5524500" h="319404">
                  <a:moveTo>
                    <a:pt x="1875231" y="0"/>
                  </a:moveTo>
                  <a:lnTo>
                    <a:pt x="1846656" y="0"/>
                  </a:lnTo>
                  <a:lnTo>
                    <a:pt x="1846656" y="9525"/>
                  </a:lnTo>
                  <a:lnTo>
                    <a:pt x="1875231" y="9525"/>
                  </a:lnTo>
                  <a:lnTo>
                    <a:pt x="1875231" y="0"/>
                  </a:lnTo>
                  <a:close/>
                </a:path>
                <a:path w="5524500" h="319404">
                  <a:moveTo>
                    <a:pt x="1922818" y="0"/>
                  </a:moveTo>
                  <a:lnTo>
                    <a:pt x="1894243" y="0"/>
                  </a:lnTo>
                  <a:lnTo>
                    <a:pt x="1894243" y="9525"/>
                  </a:lnTo>
                  <a:lnTo>
                    <a:pt x="1922818" y="9525"/>
                  </a:lnTo>
                  <a:lnTo>
                    <a:pt x="1922818" y="0"/>
                  </a:lnTo>
                  <a:close/>
                </a:path>
                <a:path w="5524500" h="319404">
                  <a:moveTo>
                    <a:pt x="1970417" y="0"/>
                  </a:moveTo>
                  <a:lnTo>
                    <a:pt x="1941842" y="0"/>
                  </a:lnTo>
                  <a:lnTo>
                    <a:pt x="1941842" y="9525"/>
                  </a:lnTo>
                  <a:lnTo>
                    <a:pt x="1970417" y="9525"/>
                  </a:lnTo>
                  <a:lnTo>
                    <a:pt x="1970417" y="0"/>
                  </a:lnTo>
                  <a:close/>
                </a:path>
                <a:path w="5524500" h="319404">
                  <a:moveTo>
                    <a:pt x="2018004" y="0"/>
                  </a:moveTo>
                  <a:lnTo>
                    <a:pt x="1989429" y="0"/>
                  </a:lnTo>
                  <a:lnTo>
                    <a:pt x="1989429" y="9525"/>
                  </a:lnTo>
                  <a:lnTo>
                    <a:pt x="2018004" y="9525"/>
                  </a:lnTo>
                  <a:lnTo>
                    <a:pt x="2018004" y="0"/>
                  </a:lnTo>
                  <a:close/>
                </a:path>
                <a:path w="5524500" h="319404">
                  <a:moveTo>
                    <a:pt x="2065604" y="0"/>
                  </a:moveTo>
                  <a:lnTo>
                    <a:pt x="2037029" y="0"/>
                  </a:lnTo>
                  <a:lnTo>
                    <a:pt x="2037029" y="9525"/>
                  </a:lnTo>
                  <a:lnTo>
                    <a:pt x="2065604" y="9525"/>
                  </a:lnTo>
                  <a:lnTo>
                    <a:pt x="2065604" y="0"/>
                  </a:lnTo>
                  <a:close/>
                </a:path>
                <a:path w="5524500" h="319404">
                  <a:moveTo>
                    <a:pt x="2113191" y="0"/>
                  </a:moveTo>
                  <a:lnTo>
                    <a:pt x="2084616" y="0"/>
                  </a:lnTo>
                  <a:lnTo>
                    <a:pt x="2084616" y="9525"/>
                  </a:lnTo>
                  <a:lnTo>
                    <a:pt x="2113191" y="9525"/>
                  </a:lnTo>
                  <a:lnTo>
                    <a:pt x="2113191" y="0"/>
                  </a:lnTo>
                  <a:close/>
                </a:path>
                <a:path w="5524500" h="319404">
                  <a:moveTo>
                    <a:pt x="2160790" y="0"/>
                  </a:moveTo>
                  <a:lnTo>
                    <a:pt x="2132215" y="0"/>
                  </a:lnTo>
                  <a:lnTo>
                    <a:pt x="2132215" y="9525"/>
                  </a:lnTo>
                  <a:lnTo>
                    <a:pt x="2160790" y="9525"/>
                  </a:lnTo>
                  <a:lnTo>
                    <a:pt x="2160790" y="0"/>
                  </a:lnTo>
                  <a:close/>
                </a:path>
                <a:path w="5524500" h="319404">
                  <a:moveTo>
                    <a:pt x="2208377" y="0"/>
                  </a:moveTo>
                  <a:lnTo>
                    <a:pt x="2179802" y="0"/>
                  </a:lnTo>
                  <a:lnTo>
                    <a:pt x="2179802" y="9525"/>
                  </a:lnTo>
                  <a:lnTo>
                    <a:pt x="2208377" y="9525"/>
                  </a:lnTo>
                  <a:lnTo>
                    <a:pt x="2208377" y="0"/>
                  </a:lnTo>
                  <a:close/>
                </a:path>
                <a:path w="5524500" h="319404">
                  <a:moveTo>
                    <a:pt x="2255977" y="0"/>
                  </a:moveTo>
                  <a:lnTo>
                    <a:pt x="2227402" y="0"/>
                  </a:lnTo>
                  <a:lnTo>
                    <a:pt x="2227402" y="9525"/>
                  </a:lnTo>
                  <a:lnTo>
                    <a:pt x="2255977" y="9525"/>
                  </a:lnTo>
                  <a:lnTo>
                    <a:pt x="2255977" y="0"/>
                  </a:lnTo>
                  <a:close/>
                </a:path>
                <a:path w="5524500" h="319404">
                  <a:moveTo>
                    <a:pt x="2303564" y="0"/>
                  </a:moveTo>
                  <a:lnTo>
                    <a:pt x="2274989" y="0"/>
                  </a:lnTo>
                  <a:lnTo>
                    <a:pt x="2274989" y="9525"/>
                  </a:lnTo>
                  <a:lnTo>
                    <a:pt x="2303564" y="9525"/>
                  </a:lnTo>
                  <a:lnTo>
                    <a:pt x="2303564" y="0"/>
                  </a:lnTo>
                  <a:close/>
                </a:path>
                <a:path w="5524500" h="319404">
                  <a:moveTo>
                    <a:pt x="2351163" y="0"/>
                  </a:moveTo>
                  <a:lnTo>
                    <a:pt x="2322588" y="0"/>
                  </a:lnTo>
                  <a:lnTo>
                    <a:pt x="2322588" y="9525"/>
                  </a:lnTo>
                  <a:lnTo>
                    <a:pt x="2351163" y="9525"/>
                  </a:lnTo>
                  <a:lnTo>
                    <a:pt x="2351163" y="0"/>
                  </a:lnTo>
                  <a:close/>
                </a:path>
                <a:path w="5524500" h="319404">
                  <a:moveTo>
                    <a:pt x="2398750" y="0"/>
                  </a:moveTo>
                  <a:lnTo>
                    <a:pt x="2370175" y="0"/>
                  </a:lnTo>
                  <a:lnTo>
                    <a:pt x="2370175" y="9525"/>
                  </a:lnTo>
                  <a:lnTo>
                    <a:pt x="2398750" y="9525"/>
                  </a:lnTo>
                  <a:lnTo>
                    <a:pt x="2398750" y="0"/>
                  </a:lnTo>
                  <a:close/>
                </a:path>
                <a:path w="5524500" h="319404">
                  <a:moveTo>
                    <a:pt x="2446350" y="0"/>
                  </a:moveTo>
                  <a:lnTo>
                    <a:pt x="2417775" y="0"/>
                  </a:lnTo>
                  <a:lnTo>
                    <a:pt x="2417775" y="9525"/>
                  </a:lnTo>
                  <a:lnTo>
                    <a:pt x="2446350" y="9525"/>
                  </a:lnTo>
                  <a:lnTo>
                    <a:pt x="2446350" y="0"/>
                  </a:lnTo>
                  <a:close/>
                </a:path>
                <a:path w="5524500" h="319404">
                  <a:moveTo>
                    <a:pt x="2493937" y="0"/>
                  </a:moveTo>
                  <a:lnTo>
                    <a:pt x="2465362" y="0"/>
                  </a:lnTo>
                  <a:lnTo>
                    <a:pt x="2465362" y="9525"/>
                  </a:lnTo>
                  <a:lnTo>
                    <a:pt x="2493937" y="9525"/>
                  </a:lnTo>
                  <a:lnTo>
                    <a:pt x="2493937" y="0"/>
                  </a:lnTo>
                  <a:close/>
                </a:path>
                <a:path w="5524500" h="319404">
                  <a:moveTo>
                    <a:pt x="2541536" y="0"/>
                  </a:moveTo>
                  <a:lnTo>
                    <a:pt x="2512961" y="0"/>
                  </a:lnTo>
                  <a:lnTo>
                    <a:pt x="2512961" y="9525"/>
                  </a:lnTo>
                  <a:lnTo>
                    <a:pt x="2541536" y="9525"/>
                  </a:lnTo>
                  <a:lnTo>
                    <a:pt x="2541536" y="0"/>
                  </a:lnTo>
                  <a:close/>
                </a:path>
                <a:path w="5524500" h="319404">
                  <a:moveTo>
                    <a:pt x="2589123" y="0"/>
                  </a:moveTo>
                  <a:lnTo>
                    <a:pt x="2560548" y="0"/>
                  </a:lnTo>
                  <a:lnTo>
                    <a:pt x="2560548" y="9525"/>
                  </a:lnTo>
                  <a:lnTo>
                    <a:pt x="2589123" y="9525"/>
                  </a:lnTo>
                  <a:lnTo>
                    <a:pt x="2589123" y="0"/>
                  </a:lnTo>
                  <a:close/>
                </a:path>
                <a:path w="5524500" h="319404">
                  <a:moveTo>
                    <a:pt x="2636723" y="0"/>
                  </a:moveTo>
                  <a:lnTo>
                    <a:pt x="2608148" y="0"/>
                  </a:lnTo>
                  <a:lnTo>
                    <a:pt x="2608148" y="9525"/>
                  </a:lnTo>
                  <a:lnTo>
                    <a:pt x="2636723" y="9525"/>
                  </a:lnTo>
                  <a:lnTo>
                    <a:pt x="2636723" y="0"/>
                  </a:lnTo>
                  <a:close/>
                </a:path>
                <a:path w="5524500" h="319404">
                  <a:moveTo>
                    <a:pt x="2684310" y="0"/>
                  </a:moveTo>
                  <a:lnTo>
                    <a:pt x="2655735" y="0"/>
                  </a:lnTo>
                  <a:lnTo>
                    <a:pt x="2655735" y="9525"/>
                  </a:lnTo>
                  <a:lnTo>
                    <a:pt x="2684310" y="9525"/>
                  </a:lnTo>
                  <a:lnTo>
                    <a:pt x="2684310" y="0"/>
                  </a:lnTo>
                  <a:close/>
                </a:path>
                <a:path w="5524500" h="319404">
                  <a:moveTo>
                    <a:pt x="2731909" y="0"/>
                  </a:moveTo>
                  <a:lnTo>
                    <a:pt x="2703334" y="0"/>
                  </a:lnTo>
                  <a:lnTo>
                    <a:pt x="2703334" y="9525"/>
                  </a:lnTo>
                  <a:lnTo>
                    <a:pt x="2731909" y="9525"/>
                  </a:lnTo>
                  <a:lnTo>
                    <a:pt x="2731909" y="0"/>
                  </a:lnTo>
                  <a:close/>
                </a:path>
                <a:path w="5524500" h="319404">
                  <a:moveTo>
                    <a:pt x="2779496" y="0"/>
                  </a:moveTo>
                  <a:lnTo>
                    <a:pt x="2750921" y="0"/>
                  </a:lnTo>
                  <a:lnTo>
                    <a:pt x="2750921" y="9525"/>
                  </a:lnTo>
                  <a:lnTo>
                    <a:pt x="2779496" y="9525"/>
                  </a:lnTo>
                  <a:lnTo>
                    <a:pt x="2779496" y="0"/>
                  </a:lnTo>
                  <a:close/>
                </a:path>
                <a:path w="5524500" h="319404">
                  <a:moveTo>
                    <a:pt x="2827096" y="0"/>
                  </a:moveTo>
                  <a:lnTo>
                    <a:pt x="2798521" y="0"/>
                  </a:lnTo>
                  <a:lnTo>
                    <a:pt x="2798521" y="9525"/>
                  </a:lnTo>
                  <a:lnTo>
                    <a:pt x="2827096" y="9525"/>
                  </a:lnTo>
                  <a:lnTo>
                    <a:pt x="2827096" y="0"/>
                  </a:lnTo>
                  <a:close/>
                </a:path>
                <a:path w="5524500" h="319404">
                  <a:moveTo>
                    <a:pt x="2874683" y="0"/>
                  </a:moveTo>
                  <a:lnTo>
                    <a:pt x="2846108" y="0"/>
                  </a:lnTo>
                  <a:lnTo>
                    <a:pt x="2846108" y="9525"/>
                  </a:lnTo>
                  <a:lnTo>
                    <a:pt x="2874683" y="9525"/>
                  </a:lnTo>
                  <a:lnTo>
                    <a:pt x="2874683" y="0"/>
                  </a:lnTo>
                  <a:close/>
                </a:path>
                <a:path w="5524500" h="319404">
                  <a:moveTo>
                    <a:pt x="2922282" y="0"/>
                  </a:moveTo>
                  <a:lnTo>
                    <a:pt x="2893707" y="0"/>
                  </a:lnTo>
                  <a:lnTo>
                    <a:pt x="2893707" y="9525"/>
                  </a:lnTo>
                  <a:lnTo>
                    <a:pt x="2922282" y="9525"/>
                  </a:lnTo>
                  <a:lnTo>
                    <a:pt x="2922282" y="0"/>
                  </a:lnTo>
                  <a:close/>
                </a:path>
                <a:path w="5524500" h="319404">
                  <a:moveTo>
                    <a:pt x="2969869" y="0"/>
                  </a:moveTo>
                  <a:lnTo>
                    <a:pt x="2941294" y="0"/>
                  </a:lnTo>
                  <a:lnTo>
                    <a:pt x="2941294" y="9525"/>
                  </a:lnTo>
                  <a:lnTo>
                    <a:pt x="2969869" y="9525"/>
                  </a:lnTo>
                  <a:lnTo>
                    <a:pt x="2969869" y="0"/>
                  </a:lnTo>
                  <a:close/>
                </a:path>
                <a:path w="5524500" h="319404">
                  <a:moveTo>
                    <a:pt x="3017469" y="0"/>
                  </a:moveTo>
                  <a:lnTo>
                    <a:pt x="2988894" y="0"/>
                  </a:lnTo>
                  <a:lnTo>
                    <a:pt x="2988894" y="9525"/>
                  </a:lnTo>
                  <a:lnTo>
                    <a:pt x="3017469" y="9525"/>
                  </a:lnTo>
                  <a:lnTo>
                    <a:pt x="3017469" y="0"/>
                  </a:lnTo>
                  <a:close/>
                </a:path>
                <a:path w="5524500" h="319404">
                  <a:moveTo>
                    <a:pt x="3065068" y="0"/>
                  </a:moveTo>
                  <a:lnTo>
                    <a:pt x="3036481" y="0"/>
                  </a:lnTo>
                  <a:lnTo>
                    <a:pt x="3036481" y="9525"/>
                  </a:lnTo>
                  <a:lnTo>
                    <a:pt x="3065068" y="9525"/>
                  </a:lnTo>
                  <a:lnTo>
                    <a:pt x="3065068" y="0"/>
                  </a:lnTo>
                  <a:close/>
                </a:path>
                <a:path w="5524500" h="319404">
                  <a:moveTo>
                    <a:pt x="3112655" y="0"/>
                  </a:moveTo>
                  <a:lnTo>
                    <a:pt x="3084080" y="0"/>
                  </a:lnTo>
                  <a:lnTo>
                    <a:pt x="3084080" y="9525"/>
                  </a:lnTo>
                  <a:lnTo>
                    <a:pt x="3112655" y="9525"/>
                  </a:lnTo>
                  <a:lnTo>
                    <a:pt x="3112655" y="0"/>
                  </a:lnTo>
                  <a:close/>
                </a:path>
                <a:path w="5524500" h="319404">
                  <a:moveTo>
                    <a:pt x="3160255" y="0"/>
                  </a:moveTo>
                  <a:lnTo>
                    <a:pt x="3131680" y="0"/>
                  </a:lnTo>
                  <a:lnTo>
                    <a:pt x="3131680" y="9525"/>
                  </a:lnTo>
                  <a:lnTo>
                    <a:pt x="3160255" y="9525"/>
                  </a:lnTo>
                  <a:lnTo>
                    <a:pt x="3160255" y="0"/>
                  </a:lnTo>
                  <a:close/>
                </a:path>
                <a:path w="5524500" h="319404">
                  <a:moveTo>
                    <a:pt x="3207842" y="0"/>
                  </a:moveTo>
                  <a:lnTo>
                    <a:pt x="3179267" y="0"/>
                  </a:lnTo>
                  <a:lnTo>
                    <a:pt x="3179267" y="9525"/>
                  </a:lnTo>
                  <a:lnTo>
                    <a:pt x="3207842" y="9525"/>
                  </a:lnTo>
                  <a:lnTo>
                    <a:pt x="3207842" y="0"/>
                  </a:lnTo>
                  <a:close/>
                </a:path>
                <a:path w="5524500" h="319404">
                  <a:moveTo>
                    <a:pt x="3255441" y="0"/>
                  </a:moveTo>
                  <a:lnTo>
                    <a:pt x="3226866" y="0"/>
                  </a:lnTo>
                  <a:lnTo>
                    <a:pt x="3226866" y="9525"/>
                  </a:lnTo>
                  <a:lnTo>
                    <a:pt x="3255441" y="9525"/>
                  </a:lnTo>
                  <a:lnTo>
                    <a:pt x="3255441" y="0"/>
                  </a:lnTo>
                  <a:close/>
                </a:path>
                <a:path w="5524500" h="319404">
                  <a:moveTo>
                    <a:pt x="3303028" y="0"/>
                  </a:moveTo>
                  <a:lnTo>
                    <a:pt x="3274453" y="0"/>
                  </a:lnTo>
                  <a:lnTo>
                    <a:pt x="3274453" y="9525"/>
                  </a:lnTo>
                  <a:lnTo>
                    <a:pt x="3303028" y="9525"/>
                  </a:lnTo>
                  <a:lnTo>
                    <a:pt x="3303028" y="0"/>
                  </a:lnTo>
                  <a:close/>
                </a:path>
                <a:path w="5524500" h="319404">
                  <a:moveTo>
                    <a:pt x="3350628" y="0"/>
                  </a:moveTo>
                  <a:lnTo>
                    <a:pt x="3322053" y="0"/>
                  </a:lnTo>
                  <a:lnTo>
                    <a:pt x="3322053" y="9525"/>
                  </a:lnTo>
                  <a:lnTo>
                    <a:pt x="3350628" y="9525"/>
                  </a:lnTo>
                  <a:lnTo>
                    <a:pt x="3350628" y="0"/>
                  </a:lnTo>
                  <a:close/>
                </a:path>
                <a:path w="5524500" h="319404">
                  <a:moveTo>
                    <a:pt x="3398215" y="0"/>
                  </a:moveTo>
                  <a:lnTo>
                    <a:pt x="3369640" y="0"/>
                  </a:lnTo>
                  <a:lnTo>
                    <a:pt x="3369640" y="9525"/>
                  </a:lnTo>
                  <a:lnTo>
                    <a:pt x="3398215" y="9525"/>
                  </a:lnTo>
                  <a:lnTo>
                    <a:pt x="3398215" y="0"/>
                  </a:lnTo>
                  <a:close/>
                </a:path>
                <a:path w="5524500" h="319404">
                  <a:moveTo>
                    <a:pt x="3445814" y="0"/>
                  </a:moveTo>
                  <a:lnTo>
                    <a:pt x="3417239" y="0"/>
                  </a:lnTo>
                  <a:lnTo>
                    <a:pt x="3417239" y="9525"/>
                  </a:lnTo>
                  <a:lnTo>
                    <a:pt x="3445814" y="9525"/>
                  </a:lnTo>
                  <a:lnTo>
                    <a:pt x="3445814" y="0"/>
                  </a:lnTo>
                  <a:close/>
                </a:path>
                <a:path w="5524500" h="319404">
                  <a:moveTo>
                    <a:pt x="3493401" y="0"/>
                  </a:moveTo>
                  <a:lnTo>
                    <a:pt x="3464826" y="0"/>
                  </a:lnTo>
                  <a:lnTo>
                    <a:pt x="3464826" y="9525"/>
                  </a:lnTo>
                  <a:lnTo>
                    <a:pt x="3493401" y="9525"/>
                  </a:lnTo>
                  <a:lnTo>
                    <a:pt x="3493401" y="0"/>
                  </a:lnTo>
                  <a:close/>
                </a:path>
                <a:path w="5524500" h="319404">
                  <a:moveTo>
                    <a:pt x="3541001" y="0"/>
                  </a:moveTo>
                  <a:lnTo>
                    <a:pt x="3512426" y="0"/>
                  </a:lnTo>
                  <a:lnTo>
                    <a:pt x="3512426" y="9525"/>
                  </a:lnTo>
                  <a:lnTo>
                    <a:pt x="3541001" y="9525"/>
                  </a:lnTo>
                  <a:lnTo>
                    <a:pt x="3541001" y="0"/>
                  </a:lnTo>
                  <a:close/>
                </a:path>
                <a:path w="5524500" h="319404">
                  <a:moveTo>
                    <a:pt x="3588588" y="0"/>
                  </a:moveTo>
                  <a:lnTo>
                    <a:pt x="3560013" y="0"/>
                  </a:lnTo>
                  <a:lnTo>
                    <a:pt x="3560013" y="9525"/>
                  </a:lnTo>
                  <a:lnTo>
                    <a:pt x="3588588" y="9525"/>
                  </a:lnTo>
                  <a:lnTo>
                    <a:pt x="3588588" y="0"/>
                  </a:lnTo>
                  <a:close/>
                </a:path>
                <a:path w="5524500" h="319404">
                  <a:moveTo>
                    <a:pt x="3636187" y="0"/>
                  </a:moveTo>
                  <a:lnTo>
                    <a:pt x="3607612" y="0"/>
                  </a:lnTo>
                  <a:lnTo>
                    <a:pt x="3607612" y="9525"/>
                  </a:lnTo>
                  <a:lnTo>
                    <a:pt x="3636187" y="9525"/>
                  </a:lnTo>
                  <a:lnTo>
                    <a:pt x="3636187" y="0"/>
                  </a:lnTo>
                  <a:close/>
                </a:path>
                <a:path w="5524500" h="319404">
                  <a:moveTo>
                    <a:pt x="3683774" y="0"/>
                  </a:moveTo>
                  <a:lnTo>
                    <a:pt x="3655199" y="0"/>
                  </a:lnTo>
                  <a:lnTo>
                    <a:pt x="3655199" y="9525"/>
                  </a:lnTo>
                  <a:lnTo>
                    <a:pt x="3683774" y="9525"/>
                  </a:lnTo>
                  <a:lnTo>
                    <a:pt x="3683774" y="0"/>
                  </a:lnTo>
                  <a:close/>
                </a:path>
                <a:path w="5524500" h="319404">
                  <a:moveTo>
                    <a:pt x="3731374" y="0"/>
                  </a:moveTo>
                  <a:lnTo>
                    <a:pt x="3702799" y="0"/>
                  </a:lnTo>
                  <a:lnTo>
                    <a:pt x="3702799" y="9525"/>
                  </a:lnTo>
                  <a:lnTo>
                    <a:pt x="3731374" y="9525"/>
                  </a:lnTo>
                  <a:lnTo>
                    <a:pt x="3731374" y="0"/>
                  </a:lnTo>
                  <a:close/>
                </a:path>
                <a:path w="5524500" h="319404">
                  <a:moveTo>
                    <a:pt x="3778961" y="0"/>
                  </a:moveTo>
                  <a:lnTo>
                    <a:pt x="3750386" y="0"/>
                  </a:lnTo>
                  <a:lnTo>
                    <a:pt x="3750386" y="9525"/>
                  </a:lnTo>
                  <a:lnTo>
                    <a:pt x="3778961" y="9525"/>
                  </a:lnTo>
                  <a:lnTo>
                    <a:pt x="3778961" y="0"/>
                  </a:lnTo>
                  <a:close/>
                </a:path>
                <a:path w="5524500" h="319404">
                  <a:moveTo>
                    <a:pt x="3826560" y="0"/>
                  </a:moveTo>
                  <a:lnTo>
                    <a:pt x="3797985" y="0"/>
                  </a:lnTo>
                  <a:lnTo>
                    <a:pt x="3797985" y="9525"/>
                  </a:lnTo>
                  <a:lnTo>
                    <a:pt x="3826560" y="9525"/>
                  </a:lnTo>
                  <a:lnTo>
                    <a:pt x="3826560" y="0"/>
                  </a:lnTo>
                  <a:close/>
                </a:path>
                <a:path w="5524500" h="319404">
                  <a:moveTo>
                    <a:pt x="3874147" y="0"/>
                  </a:moveTo>
                  <a:lnTo>
                    <a:pt x="3845572" y="0"/>
                  </a:lnTo>
                  <a:lnTo>
                    <a:pt x="3845572" y="9525"/>
                  </a:lnTo>
                  <a:lnTo>
                    <a:pt x="3874147" y="9525"/>
                  </a:lnTo>
                  <a:lnTo>
                    <a:pt x="3874147" y="0"/>
                  </a:lnTo>
                  <a:close/>
                </a:path>
                <a:path w="5524500" h="319404">
                  <a:moveTo>
                    <a:pt x="3921747" y="0"/>
                  </a:moveTo>
                  <a:lnTo>
                    <a:pt x="3893172" y="0"/>
                  </a:lnTo>
                  <a:lnTo>
                    <a:pt x="3893172" y="9525"/>
                  </a:lnTo>
                  <a:lnTo>
                    <a:pt x="3921747" y="9525"/>
                  </a:lnTo>
                  <a:lnTo>
                    <a:pt x="3921747" y="0"/>
                  </a:lnTo>
                  <a:close/>
                </a:path>
                <a:path w="5524500" h="319404">
                  <a:moveTo>
                    <a:pt x="3969334" y="0"/>
                  </a:moveTo>
                  <a:lnTo>
                    <a:pt x="3940759" y="0"/>
                  </a:lnTo>
                  <a:lnTo>
                    <a:pt x="3940759" y="9525"/>
                  </a:lnTo>
                  <a:lnTo>
                    <a:pt x="3969334" y="9525"/>
                  </a:lnTo>
                  <a:lnTo>
                    <a:pt x="3969334" y="0"/>
                  </a:lnTo>
                  <a:close/>
                </a:path>
                <a:path w="5524500" h="319404">
                  <a:moveTo>
                    <a:pt x="4016933" y="0"/>
                  </a:moveTo>
                  <a:lnTo>
                    <a:pt x="3988358" y="0"/>
                  </a:lnTo>
                  <a:lnTo>
                    <a:pt x="3988358" y="9525"/>
                  </a:lnTo>
                  <a:lnTo>
                    <a:pt x="4016933" y="9525"/>
                  </a:lnTo>
                  <a:lnTo>
                    <a:pt x="4016933" y="0"/>
                  </a:lnTo>
                  <a:close/>
                </a:path>
                <a:path w="5524500" h="319404">
                  <a:moveTo>
                    <a:pt x="4064520" y="0"/>
                  </a:moveTo>
                  <a:lnTo>
                    <a:pt x="4035945" y="0"/>
                  </a:lnTo>
                  <a:lnTo>
                    <a:pt x="4035945" y="9525"/>
                  </a:lnTo>
                  <a:lnTo>
                    <a:pt x="4064520" y="9525"/>
                  </a:lnTo>
                  <a:lnTo>
                    <a:pt x="4064520" y="0"/>
                  </a:lnTo>
                  <a:close/>
                </a:path>
                <a:path w="5524500" h="319404">
                  <a:moveTo>
                    <a:pt x="4112120" y="0"/>
                  </a:moveTo>
                  <a:lnTo>
                    <a:pt x="4083545" y="0"/>
                  </a:lnTo>
                  <a:lnTo>
                    <a:pt x="4083545" y="9525"/>
                  </a:lnTo>
                  <a:lnTo>
                    <a:pt x="4112120" y="9525"/>
                  </a:lnTo>
                  <a:lnTo>
                    <a:pt x="4112120" y="0"/>
                  </a:lnTo>
                  <a:close/>
                </a:path>
                <a:path w="5524500" h="319404">
                  <a:moveTo>
                    <a:pt x="4159707" y="0"/>
                  </a:moveTo>
                  <a:lnTo>
                    <a:pt x="4131132" y="0"/>
                  </a:lnTo>
                  <a:lnTo>
                    <a:pt x="4131132" y="9525"/>
                  </a:lnTo>
                  <a:lnTo>
                    <a:pt x="4159707" y="9525"/>
                  </a:lnTo>
                  <a:lnTo>
                    <a:pt x="4159707" y="0"/>
                  </a:lnTo>
                  <a:close/>
                </a:path>
                <a:path w="5524500" h="319404">
                  <a:moveTo>
                    <a:pt x="4207306" y="0"/>
                  </a:moveTo>
                  <a:lnTo>
                    <a:pt x="4178731" y="0"/>
                  </a:lnTo>
                  <a:lnTo>
                    <a:pt x="4178731" y="9525"/>
                  </a:lnTo>
                  <a:lnTo>
                    <a:pt x="4207306" y="9525"/>
                  </a:lnTo>
                  <a:lnTo>
                    <a:pt x="4207306" y="0"/>
                  </a:lnTo>
                  <a:close/>
                </a:path>
                <a:path w="5524500" h="319404">
                  <a:moveTo>
                    <a:pt x="4254893" y="0"/>
                  </a:moveTo>
                  <a:lnTo>
                    <a:pt x="4226318" y="0"/>
                  </a:lnTo>
                  <a:lnTo>
                    <a:pt x="4226318" y="9525"/>
                  </a:lnTo>
                  <a:lnTo>
                    <a:pt x="4254893" y="9525"/>
                  </a:lnTo>
                  <a:lnTo>
                    <a:pt x="4254893" y="0"/>
                  </a:lnTo>
                  <a:close/>
                </a:path>
                <a:path w="5524500" h="319404">
                  <a:moveTo>
                    <a:pt x="4302493" y="0"/>
                  </a:moveTo>
                  <a:lnTo>
                    <a:pt x="4273918" y="0"/>
                  </a:lnTo>
                  <a:lnTo>
                    <a:pt x="4273918" y="9525"/>
                  </a:lnTo>
                  <a:lnTo>
                    <a:pt x="4302493" y="9525"/>
                  </a:lnTo>
                  <a:lnTo>
                    <a:pt x="4302493" y="0"/>
                  </a:lnTo>
                  <a:close/>
                </a:path>
                <a:path w="5524500" h="319404">
                  <a:moveTo>
                    <a:pt x="4350080" y="0"/>
                  </a:moveTo>
                  <a:lnTo>
                    <a:pt x="4321505" y="0"/>
                  </a:lnTo>
                  <a:lnTo>
                    <a:pt x="4321505" y="9525"/>
                  </a:lnTo>
                  <a:lnTo>
                    <a:pt x="4350080" y="9525"/>
                  </a:lnTo>
                  <a:lnTo>
                    <a:pt x="4350080" y="0"/>
                  </a:lnTo>
                  <a:close/>
                </a:path>
                <a:path w="5524500" h="319404">
                  <a:moveTo>
                    <a:pt x="4397680" y="0"/>
                  </a:moveTo>
                  <a:lnTo>
                    <a:pt x="4369105" y="0"/>
                  </a:lnTo>
                  <a:lnTo>
                    <a:pt x="4369105" y="9525"/>
                  </a:lnTo>
                  <a:lnTo>
                    <a:pt x="4397680" y="9525"/>
                  </a:lnTo>
                  <a:lnTo>
                    <a:pt x="4397680" y="0"/>
                  </a:lnTo>
                  <a:close/>
                </a:path>
                <a:path w="5524500" h="319404">
                  <a:moveTo>
                    <a:pt x="4445266" y="0"/>
                  </a:moveTo>
                  <a:lnTo>
                    <a:pt x="4416691" y="0"/>
                  </a:lnTo>
                  <a:lnTo>
                    <a:pt x="4416691" y="9525"/>
                  </a:lnTo>
                  <a:lnTo>
                    <a:pt x="4445266" y="9525"/>
                  </a:lnTo>
                  <a:lnTo>
                    <a:pt x="4445266" y="0"/>
                  </a:lnTo>
                  <a:close/>
                </a:path>
                <a:path w="5524500" h="319404">
                  <a:moveTo>
                    <a:pt x="4492866" y="0"/>
                  </a:moveTo>
                  <a:lnTo>
                    <a:pt x="4464291" y="0"/>
                  </a:lnTo>
                  <a:lnTo>
                    <a:pt x="4464291" y="9525"/>
                  </a:lnTo>
                  <a:lnTo>
                    <a:pt x="4492866" y="9525"/>
                  </a:lnTo>
                  <a:lnTo>
                    <a:pt x="4492866" y="0"/>
                  </a:lnTo>
                  <a:close/>
                </a:path>
                <a:path w="5524500" h="319404">
                  <a:moveTo>
                    <a:pt x="4540453" y="0"/>
                  </a:moveTo>
                  <a:lnTo>
                    <a:pt x="4511878" y="0"/>
                  </a:lnTo>
                  <a:lnTo>
                    <a:pt x="4511878" y="9525"/>
                  </a:lnTo>
                  <a:lnTo>
                    <a:pt x="4540453" y="9525"/>
                  </a:lnTo>
                  <a:lnTo>
                    <a:pt x="4540453" y="0"/>
                  </a:lnTo>
                  <a:close/>
                </a:path>
                <a:path w="5524500" h="319404">
                  <a:moveTo>
                    <a:pt x="4588053" y="0"/>
                  </a:moveTo>
                  <a:lnTo>
                    <a:pt x="4559478" y="0"/>
                  </a:lnTo>
                  <a:lnTo>
                    <a:pt x="4559478" y="9525"/>
                  </a:lnTo>
                  <a:lnTo>
                    <a:pt x="4588053" y="9525"/>
                  </a:lnTo>
                  <a:lnTo>
                    <a:pt x="4588053" y="0"/>
                  </a:lnTo>
                  <a:close/>
                </a:path>
                <a:path w="5524500" h="319404">
                  <a:moveTo>
                    <a:pt x="4635639" y="0"/>
                  </a:moveTo>
                  <a:lnTo>
                    <a:pt x="4607064" y="0"/>
                  </a:lnTo>
                  <a:lnTo>
                    <a:pt x="4607064" y="9525"/>
                  </a:lnTo>
                  <a:lnTo>
                    <a:pt x="4635639" y="9525"/>
                  </a:lnTo>
                  <a:lnTo>
                    <a:pt x="4635639" y="0"/>
                  </a:lnTo>
                  <a:close/>
                </a:path>
                <a:path w="5524500" h="319404">
                  <a:moveTo>
                    <a:pt x="4683239" y="0"/>
                  </a:moveTo>
                  <a:lnTo>
                    <a:pt x="4654664" y="0"/>
                  </a:lnTo>
                  <a:lnTo>
                    <a:pt x="4654664" y="9525"/>
                  </a:lnTo>
                  <a:lnTo>
                    <a:pt x="4683239" y="9525"/>
                  </a:lnTo>
                  <a:lnTo>
                    <a:pt x="4683239" y="0"/>
                  </a:lnTo>
                  <a:close/>
                </a:path>
                <a:path w="5524500" h="319404">
                  <a:moveTo>
                    <a:pt x="4730826" y="0"/>
                  </a:moveTo>
                  <a:lnTo>
                    <a:pt x="4702251" y="0"/>
                  </a:lnTo>
                  <a:lnTo>
                    <a:pt x="4702251" y="9525"/>
                  </a:lnTo>
                  <a:lnTo>
                    <a:pt x="4730826" y="9525"/>
                  </a:lnTo>
                  <a:lnTo>
                    <a:pt x="4730826" y="0"/>
                  </a:lnTo>
                  <a:close/>
                </a:path>
                <a:path w="5524500" h="319404">
                  <a:moveTo>
                    <a:pt x="4778426" y="0"/>
                  </a:moveTo>
                  <a:lnTo>
                    <a:pt x="4749851" y="0"/>
                  </a:lnTo>
                  <a:lnTo>
                    <a:pt x="4749851" y="9525"/>
                  </a:lnTo>
                  <a:lnTo>
                    <a:pt x="4778426" y="9525"/>
                  </a:lnTo>
                  <a:lnTo>
                    <a:pt x="4778426" y="0"/>
                  </a:lnTo>
                  <a:close/>
                </a:path>
                <a:path w="5524500" h="319404">
                  <a:moveTo>
                    <a:pt x="4826012" y="0"/>
                  </a:moveTo>
                  <a:lnTo>
                    <a:pt x="4797437" y="0"/>
                  </a:lnTo>
                  <a:lnTo>
                    <a:pt x="4797437" y="9525"/>
                  </a:lnTo>
                  <a:lnTo>
                    <a:pt x="4826012" y="9525"/>
                  </a:lnTo>
                  <a:lnTo>
                    <a:pt x="4826012" y="0"/>
                  </a:lnTo>
                  <a:close/>
                </a:path>
                <a:path w="5524500" h="319404">
                  <a:moveTo>
                    <a:pt x="4873612" y="0"/>
                  </a:moveTo>
                  <a:lnTo>
                    <a:pt x="4845037" y="0"/>
                  </a:lnTo>
                  <a:lnTo>
                    <a:pt x="4845037" y="9525"/>
                  </a:lnTo>
                  <a:lnTo>
                    <a:pt x="4873612" y="9525"/>
                  </a:lnTo>
                  <a:lnTo>
                    <a:pt x="4873612" y="0"/>
                  </a:lnTo>
                  <a:close/>
                </a:path>
                <a:path w="5524500" h="319404">
                  <a:moveTo>
                    <a:pt x="4921199" y="0"/>
                  </a:moveTo>
                  <a:lnTo>
                    <a:pt x="4892624" y="0"/>
                  </a:lnTo>
                  <a:lnTo>
                    <a:pt x="4892624" y="9525"/>
                  </a:lnTo>
                  <a:lnTo>
                    <a:pt x="4921199" y="9525"/>
                  </a:lnTo>
                  <a:lnTo>
                    <a:pt x="4921199" y="0"/>
                  </a:lnTo>
                  <a:close/>
                </a:path>
                <a:path w="5524500" h="319404">
                  <a:moveTo>
                    <a:pt x="4968799" y="0"/>
                  </a:moveTo>
                  <a:lnTo>
                    <a:pt x="4940224" y="0"/>
                  </a:lnTo>
                  <a:lnTo>
                    <a:pt x="4940224" y="9525"/>
                  </a:lnTo>
                  <a:lnTo>
                    <a:pt x="4968799" y="9525"/>
                  </a:lnTo>
                  <a:lnTo>
                    <a:pt x="4968799" y="0"/>
                  </a:lnTo>
                  <a:close/>
                </a:path>
                <a:path w="5524500" h="319404">
                  <a:moveTo>
                    <a:pt x="5016385" y="0"/>
                  </a:moveTo>
                  <a:lnTo>
                    <a:pt x="4987810" y="0"/>
                  </a:lnTo>
                  <a:lnTo>
                    <a:pt x="4987810" y="9525"/>
                  </a:lnTo>
                  <a:lnTo>
                    <a:pt x="5016385" y="9525"/>
                  </a:lnTo>
                  <a:lnTo>
                    <a:pt x="5016385" y="0"/>
                  </a:lnTo>
                  <a:close/>
                </a:path>
                <a:path w="5524500" h="319404">
                  <a:moveTo>
                    <a:pt x="5063985" y="0"/>
                  </a:moveTo>
                  <a:lnTo>
                    <a:pt x="5035410" y="0"/>
                  </a:lnTo>
                  <a:lnTo>
                    <a:pt x="5035410" y="9525"/>
                  </a:lnTo>
                  <a:lnTo>
                    <a:pt x="5063985" y="9525"/>
                  </a:lnTo>
                  <a:lnTo>
                    <a:pt x="5063985" y="0"/>
                  </a:lnTo>
                  <a:close/>
                </a:path>
                <a:path w="5524500" h="319404">
                  <a:moveTo>
                    <a:pt x="5111572" y="0"/>
                  </a:moveTo>
                  <a:lnTo>
                    <a:pt x="5082997" y="0"/>
                  </a:lnTo>
                  <a:lnTo>
                    <a:pt x="5082997" y="9525"/>
                  </a:lnTo>
                  <a:lnTo>
                    <a:pt x="5111572" y="9525"/>
                  </a:lnTo>
                  <a:lnTo>
                    <a:pt x="5111572" y="0"/>
                  </a:lnTo>
                  <a:close/>
                </a:path>
                <a:path w="5524500" h="319404">
                  <a:moveTo>
                    <a:pt x="5159172" y="0"/>
                  </a:moveTo>
                  <a:lnTo>
                    <a:pt x="5130597" y="0"/>
                  </a:lnTo>
                  <a:lnTo>
                    <a:pt x="5130597" y="9525"/>
                  </a:lnTo>
                  <a:lnTo>
                    <a:pt x="5159172" y="9525"/>
                  </a:lnTo>
                  <a:lnTo>
                    <a:pt x="5159172" y="0"/>
                  </a:lnTo>
                  <a:close/>
                </a:path>
                <a:path w="5524500" h="319404">
                  <a:moveTo>
                    <a:pt x="5206758" y="0"/>
                  </a:moveTo>
                  <a:lnTo>
                    <a:pt x="5178183" y="0"/>
                  </a:lnTo>
                  <a:lnTo>
                    <a:pt x="5178183" y="9525"/>
                  </a:lnTo>
                  <a:lnTo>
                    <a:pt x="5206758" y="9525"/>
                  </a:lnTo>
                  <a:lnTo>
                    <a:pt x="5206758" y="0"/>
                  </a:lnTo>
                  <a:close/>
                </a:path>
                <a:path w="5524500" h="319404">
                  <a:moveTo>
                    <a:pt x="5254358" y="0"/>
                  </a:moveTo>
                  <a:lnTo>
                    <a:pt x="5225783" y="0"/>
                  </a:lnTo>
                  <a:lnTo>
                    <a:pt x="5225783" y="9525"/>
                  </a:lnTo>
                  <a:lnTo>
                    <a:pt x="5254358" y="9525"/>
                  </a:lnTo>
                  <a:lnTo>
                    <a:pt x="5254358" y="0"/>
                  </a:lnTo>
                  <a:close/>
                </a:path>
                <a:path w="5524500" h="319404">
                  <a:moveTo>
                    <a:pt x="5301945" y="0"/>
                  </a:moveTo>
                  <a:lnTo>
                    <a:pt x="5273370" y="0"/>
                  </a:lnTo>
                  <a:lnTo>
                    <a:pt x="5273370" y="9525"/>
                  </a:lnTo>
                  <a:lnTo>
                    <a:pt x="5301945" y="9525"/>
                  </a:lnTo>
                  <a:lnTo>
                    <a:pt x="5301945" y="0"/>
                  </a:lnTo>
                  <a:close/>
                </a:path>
                <a:path w="5524500" h="319404">
                  <a:moveTo>
                    <a:pt x="5349545" y="0"/>
                  </a:moveTo>
                  <a:lnTo>
                    <a:pt x="5320970" y="0"/>
                  </a:lnTo>
                  <a:lnTo>
                    <a:pt x="5320970" y="9525"/>
                  </a:lnTo>
                  <a:lnTo>
                    <a:pt x="5349545" y="9525"/>
                  </a:lnTo>
                  <a:lnTo>
                    <a:pt x="5349545" y="0"/>
                  </a:lnTo>
                  <a:close/>
                </a:path>
                <a:path w="5524500" h="319404">
                  <a:moveTo>
                    <a:pt x="5397131" y="0"/>
                  </a:moveTo>
                  <a:lnTo>
                    <a:pt x="5368556" y="0"/>
                  </a:lnTo>
                  <a:lnTo>
                    <a:pt x="5368556" y="9525"/>
                  </a:lnTo>
                  <a:lnTo>
                    <a:pt x="5397131" y="9525"/>
                  </a:lnTo>
                  <a:lnTo>
                    <a:pt x="5397131" y="0"/>
                  </a:lnTo>
                  <a:close/>
                </a:path>
                <a:path w="5524500" h="319404">
                  <a:moveTo>
                    <a:pt x="5444731" y="0"/>
                  </a:moveTo>
                  <a:lnTo>
                    <a:pt x="5416156" y="0"/>
                  </a:lnTo>
                  <a:lnTo>
                    <a:pt x="5416156" y="9525"/>
                  </a:lnTo>
                  <a:lnTo>
                    <a:pt x="5444731" y="9525"/>
                  </a:lnTo>
                  <a:lnTo>
                    <a:pt x="5444731" y="0"/>
                  </a:lnTo>
                  <a:close/>
                </a:path>
                <a:path w="5524500" h="319404">
                  <a:moveTo>
                    <a:pt x="5492000" y="520"/>
                  </a:moveTo>
                  <a:lnTo>
                    <a:pt x="5486400" y="0"/>
                  </a:lnTo>
                  <a:lnTo>
                    <a:pt x="5463743" y="0"/>
                  </a:lnTo>
                  <a:lnTo>
                    <a:pt x="5463743" y="9525"/>
                  </a:lnTo>
                  <a:lnTo>
                    <a:pt x="5490654" y="9525"/>
                  </a:lnTo>
                  <a:lnTo>
                    <a:pt x="5492000" y="520"/>
                  </a:lnTo>
                  <a:close/>
                </a:path>
                <a:path w="5524500" h="319404">
                  <a:moveTo>
                    <a:pt x="5524093" y="33578"/>
                  </a:moveTo>
                  <a:lnTo>
                    <a:pt x="5523814" y="30505"/>
                  </a:lnTo>
                  <a:lnTo>
                    <a:pt x="5523725" y="30213"/>
                  </a:lnTo>
                  <a:lnTo>
                    <a:pt x="5521718" y="23482"/>
                  </a:lnTo>
                  <a:lnTo>
                    <a:pt x="5518226" y="17030"/>
                  </a:lnTo>
                  <a:lnTo>
                    <a:pt x="5513349" y="11163"/>
                  </a:lnTo>
                  <a:lnTo>
                    <a:pt x="5509844" y="8255"/>
                  </a:lnTo>
                  <a:lnTo>
                    <a:pt x="5504180" y="15468"/>
                  </a:lnTo>
                  <a:lnTo>
                    <a:pt x="5506605" y="17894"/>
                  </a:lnTo>
                  <a:lnTo>
                    <a:pt x="5512193" y="23482"/>
                  </a:lnTo>
                  <a:lnTo>
                    <a:pt x="5514975" y="30213"/>
                  </a:lnTo>
                  <a:lnTo>
                    <a:pt x="5514975" y="34683"/>
                  </a:lnTo>
                  <a:lnTo>
                    <a:pt x="5524093" y="33578"/>
                  </a:lnTo>
                  <a:close/>
                </a:path>
                <a:path w="5524500" h="319404">
                  <a:moveTo>
                    <a:pt x="5524500" y="290283"/>
                  </a:moveTo>
                  <a:lnTo>
                    <a:pt x="5514975" y="290283"/>
                  </a:lnTo>
                  <a:lnTo>
                    <a:pt x="5514975" y="318858"/>
                  </a:lnTo>
                  <a:lnTo>
                    <a:pt x="5524500" y="318858"/>
                  </a:lnTo>
                  <a:lnTo>
                    <a:pt x="5524500" y="290283"/>
                  </a:lnTo>
                  <a:close/>
                </a:path>
                <a:path w="5524500" h="319404">
                  <a:moveTo>
                    <a:pt x="5524500" y="242684"/>
                  </a:moveTo>
                  <a:lnTo>
                    <a:pt x="5514975" y="242684"/>
                  </a:lnTo>
                  <a:lnTo>
                    <a:pt x="5514975" y="271259"/>
                  </a:lnTo>
                  <a:lnTo>
                    <a:pt x="5524500" y="271259"/>
                  </a:lnTo>
                  <a:lnTo>
                    <a:pt x="5524500" y="242684"/>
                  </a:lnTo>
                  <a:close/>
                </a:path>
                <a:path w="5524500" h="319404">
                  <a:moveTo>
                    <a:pt x="5524500" y="195097"/>
                  </a:moveTo>
                  <a:lnTo>
                    <a:pt x="5514975" y="195097"/>
                  </a:lnTo>
                  <a:lnTo>
                    <a:pt x="5514975" y="223672"/>
                  </a:lnTo>
                  <a:lnTo>
                    <a:pt x="5524500" y="223672"/>
                  </a:lnTo>
                  <a:lnTo>
                    <a:pt x="5524500" y="195097"/>
                  </a:lnTo>
                  <a:close/>
                </a:path>
                <a:path w="5524500" h="319404">
                  <a:moveTo>
                    <a:pt x="5524500" y="147497"/>
                  </a:moveTo>
                  <a:lnTo>
                    <a:pt x="5514975" y="147497"/>
                  </a:lnTo>
                  <a:lnTo>
                    <a:pt x="5514975" y="176072"/>
                  </a:lnTo>
                  <a:lnTo>
                    <a:pt x="5524500" y="176072"/>
                  </a:lnTo>
                  <a:lnTo>
                    <a:pt x="5524500" y="147497"/>
                  </a:lnTo>
                  <a:close/>
                </a:path>
                <a:path w="5524500" h="319404">
                  <a:moveTo>
                    <a:pt x="5524500" y="99910"/>
                  </a:moveTo>
                  <a:lnTo>
                    <a:pt x="5514975" y="99910"/>
                  </a:lnTo>
                  <a:lnTo>
                    <a:pt x="5514975" y="128485"/>
                  </a:lnTo>
                  <a:lnTo>
                    <a:pt x="5524500" y="128485"/>
                  </a:lnTo>
                  <a:lnTo>
                    <a:pt x="5524500" y="99910"/>
                  </a:lnTo>
                  <a:close/>
                </a:path>
                <a:path w="5524500" h="319404">
                  <a:moveTo>
                    <a:pt x="5524500" y="52311"/>
                  </a:moveTo>
                  <a:lnTo>
                    <a:pt x="5514975" y="52311"/>
                  </a:lnTo>
                  <a:lnTo>
                    <a:pt x="5514975" y="80886"/>
                  </a:lnTo>
                  <a:lnTo>
                    <a:pt x="5524500" y="80886"/>
                  </a:lnTo>
                  <a:lnTo>
                    <a:pt x="5524500" y="52311"/>
                  </a:lnTo>
                  <a:close/>
                </a:path>
              </a:pathLst>
            </a:custGeom>
            <a:solidFill>
              <a:srgbClr val="D0D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3099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9699" y="272533"/>
            <a:ext cx="5529580" cy="1168269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700" b="1" spc="-100" dirty="0">
                <a:solidFill>
                  <a:srgbClr val="2E5BB9"/>
                </a:solidFill>
                <a:latin typeface="Montserrat"/>
                <a:cs typeface="Montserrat"/>
              </a:rPr>
              <a:t>3.1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0" dirty="0">
                <a:solidFill>
                  <a:srgbClr val="2E5BB9"/>
                </a:solidFill>
                <a:latin typeface="Montserrat"/>
                <a:cs typeface="Montserrat"/>
              </a:rPr>
              <a:t>Chemistry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40" dirty="0">
                <a:solidFill>
                  <a:srgbClr val="2E5BB9"/>
                </a:solidFill>
                <a:latin typeface="Montserrat"/>
                <a:cs typeface="Montserrat"/>
              </a:rPr>
              <a:t>and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20" dirty="0">
                <a:solidFill>
                  <a:srgbClr val="2E5BB9"/>
                </a:solidFill>
                <a:latin typeface="Montserrat"/>
                <a:cs typeface="Montserrat"/>
              </a:rPr>
              <a:t>Cell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35" dirty="0">
                <a:solidFill>
                  <a:srgbClr val="2E5BB9"/>
                </a:solidFill>
                <a:latin typeface="Montserrat"/>
                <a:cs typeface="Montserrat"/>
              </a:rPr>
              <a:t>Technology</a:t>
            </a:r>
            <a:endParaRPr sz="170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685"/>
              </a:spcBef>
            </a:pPr>
            <a:r>
              <a:rPr sz="1050" spc="-80" dirty="0">
                <a:latin typeface="Montserrat"/>
                <a:cs typeface="Montserrat"/>
              </a:rPr>
              <a:t>Modern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battery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performance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defined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by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chemistry.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While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older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technologies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like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85" dirty="0">
                <a:latin typeface="Montserrat"/>
                <a:cs typeface="Montserrat"/>
              </a:rPr>
              <a:t>NiMH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output </a:t>
            </a:r>
            <a:r>
              <a:rPr sz="1050" spc="-55" dirty="0">
                <a:latin typeface="Montserrat"/>
                <a:cs typeface="Montserrat"/>
              </a:rPr>
              <a:t>a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nominal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1.25V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per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cell,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lithium-ion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rechargeable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batteries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output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3.2V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3.7V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per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cell,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enabling </a:t>
            </a:r>
            <a:r>
              <a:rPr sz="1050" spc="-50" dirty="0">
                <a:latin typeface="Montserrat"/>
                <a:cs typeface="Montserrat"/>
              </a:rPr>
              <a:t>far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greater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power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in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smaller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package.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Large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Power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partners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with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clients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understand </a:t>
            </a:r>
            <a:r>
              <a:rPr sz="1050" spc="-55" dirty="0">
                <a:latin typeface="Montserrat"/>
                <a:cs typeface="Montserrat"/>
              </a:rPr>
              <a:t>application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demands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select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optimal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cell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technology.</a:t>
            </a:r>
            <a:endParaRPr sz="105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550" y="1585183"/>
            <a:ext cx="866775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Specifications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4275" y="1585183"/>
            <a:ext cx="871219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70" dirty="0">
                <a:solidFill>
                  <a:srgbClr val="FFFFFF"/>
                </a:solidFill>
                <a:latin typeface="Montserrat"/>
                <a:cs typeface="Montserrat"/>
              </a:rPr>
              <a:t>LiFePO4</a:t>
            </a:r>
            <a:r>
              <a:rPr sz="1000" b="1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Montserrat"/>
                <a:cs typeface="Montserrat"/>
              </a:rPr>
              <a:t>(LFP)</a:t>
            </a:r>
            <a:endParaRPr sz="1000">
              <a:latin typeface="Montserrat"/>
              <a:cs typeface="Montserrat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90761"/>
              </p:ext>
            </p:extLst>
          </p:nvPr>
        </p:nvGraphicFramePr>
        <p:xfrm>
          <a:off x="152387" y="1806131"/>
          <a:ext cx="5514975" cy="402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068">
                <a:tc>
                  <a:txBody>
                    <a:bodyPr/>
                    <a:lstStyle/>
                    <a:p>
                      <a:pPr marL="42545" marR="1187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0" spc="-55" dirty="0">
                          <a:latin typeface="Montserrat Medium"/>
                          <a:cs typeface="Montserrat Medium"/>
                        </a:rPr>
                        <a:t>Specific</a:t>
                      </a:r>
                      <a:r>
                        <a:rPr sz="1000" b="0" spc="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75" dirty="0">
                          <a:latin typeface="Montserrat Medium"/>
                          <a:cs typeface="Montserrat Medium"/>
                        </a:rPr>
                        <a:t>Energy</a:t>
                      </a:r>
                      <a:r>
                        <a:rPr sz="1000" b="0" spc="1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Density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(Wh/kg)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07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65" dirty="0">
                          <a:latin typeface="Montserrat"/>
                          <a:cs typeface="Montserrat"/>
                        </a:rPr>
                        <a:t>1</a:t>
                      </a:r>
                      <a:r>
                        <a:rPr lang="en-US" sz="1000" spc="-65" dirty="0">
                          <a:latin typeface="Montserrat"/>
                          <a:cs typeface="Montserrat"/>
                        </a:rPr>
                        <a:t>6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0-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2</a:t>
                      </a:r>
                      <a:r>
                        <a:rPr lang="en-US" sz="1000" spc="-25" dirty="0">
                          <a:latin typeface="Montserrat"/>
                          <a:cs typeface="Montserrat"/>
                        </a:rPr>
                        <a:t>7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65" dirty="0">
                          <a:latin typeface="Montserrat"/>
                          <a:cs typeface="Montserrat"/>
                        </a:rPr>
                        <a:t>1</a:t>
                      </a:r>
                      <a:r>
                        <a:rPr lang="en-US" altLang="zh-CN" sz="1000" spc="-65" dirty="0">
                          <a:latin typeface="Montserrat"/>
                          <a:cs typeface="Montserrat"/>
                        </a:rPr>
                        <a:t>8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0-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2</a:t>
                      </a:r>
                      <a:r>
                        <a:rPr lang="en-US" altLang="zh-CN" sz="1000" spc="-25" dirty="0">
                          <a:latin typeface="Montserrat"/>
                          <a:cs typeface="Montserrat"/>
                        </a:rPr>
                        <a:t>3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spc="-75" dirty="0">
                          <a:latin typeface="Montserrat"/>
                          <a:cs typeface="Montserrat"/>
                        </a:rPr>
                        <a:t>100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1</a:t>
                      </a:r>
                      <a:r>
                        <a:rPr lang="en-US" sz="1000" spc="-25" dirty="0">
                          <a:latin typeface="Montserrat"/>
                          <a:cs typeface="Montserrat"/>
                        </a:rPr>
                        <a:t>8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8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Nominal</a:t>
                      </a:r>
                      <a:r>
                        <a:rPr sz="100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Cell</a:t>
                      </a:r>
                      <a:r>
                        <a:rPr sz="100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Voltage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488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65" dirty="0">
                          <a:latin typeface="Montserrat"/>
                          <a:cs typeface="Montserrat"/>
                        </a:rPr>
                        <a:t>3.6V</a:t>
                      </a:r>
                      <a:r>
                        <a:rPr sz="1000" spc="-3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1000" dirty="0">
                          <a:latin typeface="Montserrat"/>
                          <a:cs typeface="Montserrat"/>
                        </a:rPr>
                        <a:t>~</a:t>
                      </a:r>
                      <a:r>
                        <a:rPr sz="1000" spc="-4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3.7V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20" dirty="0">
                          <a:latin typeface="Montserrat"/>
                          <a:cs typeface="Montserrat"/>
                        </a:rPr>
                        <a:t>3.7V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3.2V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5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Cycle</a:t>
                      </a:r>
                      <a:r>
                        <a:rPr sz="1000" b="0" spc="-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55" dirty="0">
                          <a:latin typeface="Montserrat Medium"/>
                          <a:cs typeface="Montserrat Medium"/>
                        </a:rPr>
                        <a:t>Life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(80%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20" dirty="0">
                          <a:latin typeface="Montserrat Medium"/>
                          <a:cs typeface="Montserrat Medium"/>
                        </a:rPr>
                        <a:t>DoD)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488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sz="1000" spc="-75" dirty="0">
                          <a:latin typeface="Montserrat"/>
                          <a:cs typeface="Montserrat"/>
                        </a:rPr>
                        <a:t>1,0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00-</a:t>
                      </a: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2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,</a:t>
                      </a: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0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00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75" dirty="0">
                          <a:latin typeface="Montserrat"/>
                          <a:cs typeface="Montserrat"/>
                        </a:rPr>
                        <a:t>500-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1,000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70" dirty="0">
                          <a:latin typeface="Montserrat"/>
                          <a:cs typeface="Montserrat"/>
                        </a:rPr>
                        <a:t>2,000-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5,000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5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Nominal</a:t>
                      </a:r>
                      <a:r>
                        <a:rPr sz="100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Cell</a:t>
                      </a:r>
                      <a:r>
                        <a:rPr sz="100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Voltage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488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65" dirty="0">
                          <a:latin typeface="Montserrat"/>
                          <a:cs typeface="Montserrat"/>
                        </a:rPr>
                        <a:t>3.6V</a:t>
                      </a:r>
                      <a:r>
                        <a:rPr sz="1000" spc="-3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/</a:t>
                      </a:r>
                      <a:r>
                        <a:rPr sz="1000" spc="-4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3.7V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20" dirty="0">
                          <a:latin typeface="Montserrat"/>
                          <a:cs typeface="Montserrat"/>
                        </a:rPr>
                        <a:t>3.7V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3.2V</a:t>
                      </a:r>
                      <a:r>
                        <a:rPr sz="1000" spc="-3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/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3.3V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25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000" b="0" spc="-70" dirty="0">
                          <a:latin typeface="Montserrat Medium"/>
                          <a:cs typeface="Montserrat Medium"/>
                        </a:rPr>
                        <a:t>Voltage Range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488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2.5~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4.2V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3.0~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4.2V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2.0V~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3.65V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0320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8">
                <a:tc>
                  <a:txBody>
                    <a:bodyPr/>
                    <a:lstStyle/>
                    <a:p>
                      <a:pPr marL="42545" marR="1117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Operating</a:t>
                      </a:r>
                      <a:r>
                        <a:rPr sz="1000" b="0" spc="2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80" dirty="0">
                          <a:latin typeface="Montserrat Medium"/>
                          <a:cs typeface="Montserrat Medium"/>
                        </a:rPr>
                        <a:t>Temperature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 (Discharge)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07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20°C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60°C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20°C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60°C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20°C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60°C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68">
                <a:tc>
                  <a:txBody>
                    <a:bodyPr/>
                    <a:lstStyle/>
                    <a:p>
                      <a:pPr marL="42545" marR="1117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Operating</a:t>
                      </a:r>
                      <a:r>
                        <a:rPr sz="1000" b="0" spc="2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80" dirty="0">
                          <a:latin typeface="Montserrat Medium"/>
                          <a:cs typeface="Montserrat Medium"/>
                        </a:rPr>
                        <a:t>Temperature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 (</a:t>
                      </a:r>
                      <a:r>
                        <a:rPr lang="en-US" sz="1000" b="0" spc="-10" dirty="0">
                          <a:latin typeface="Montserrat Medium"/>
                          <a:cs typeface="Montserrat Medium"/>
                        </a:rPr>
                        <a:t>C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harg</a:t>
                      </a:r>
                      <a:r>
                        <a:rPr lang="en-US" sz="1000" b="0" spc="-10" dirty="0">
                          <a:latin typeface="Montserrat Medium"/>
                          <a:cs typeface="Montserrat Medium"/>
                        </a:rPr>
                        <a:t>ing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)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07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75" dirty="0">
                          <a:latin typeface="Montserrat"/>
                          <a:cs typeface="Montserrat"/>
                        </a:rPr>
                        <a:t>0°C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1000" spc="-20" dirty="0">
                          <a:latin typeface="Montserrat"/>
                          <a:cs typeface="Montserrat"/>
                        </a:rPr>
                        <a:t>45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°C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0°C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45°C</a:t>
                      </a:r>
                      <a:endParaRPr lang="en-US" altLang="zh-CN"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0°C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45°C</a:t>
                      </a:r>
                      <a:endParaRPr lang="en-US" altLang="zh-CN"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45103"/>
                  </a:ext>
                </a:extLst>
              </a:tr>
              <a:tr h="496301">
                <a:tc>
                  <a:txBody>
                    <a:bodyPr/>
                    <a:lstStyle/>
                    <a:p>
                      <a:pPr marL="42545" marR="666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0" spc="-75" dirty="0">
                          <a:latin typeface="Montserrat Medium"/>
                          <a:cs typeface="Montserrat Medium"/>
                        </a:rPr>
                        <a:t>Large</a:t>
                      </a:r>
                      <a:r>
                        <a:rPr sz="1000" b="0" spc="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90" dirty="0">
                          <a:latin typeface="Montserrat Medium"/>
                          <a:cs typeface="Montserrat Medium"/>
                        </a:rPr>
                        <a:t>Power</a:t>
                      </a:r>
                      <a:r>
                        <a:rPr sz="1000" b="0" spc="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lang="en-US" sz="1000" b="0" spc="-60" dirty="0">
                          <a:latin typeface="Montserrat Medium"/>
                          <a:cs typeface="Montserrat Medium"/>
                        </a:rPr>
                        <a:t>Special Purpose Cells Discharge Temp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07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spc="-6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50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°C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80°C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spc="-6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40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°C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55°C</a:t>
                      </a:r>
                      <a:endParaRPr lang="en-US" altLang="zh-CN"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spc="-6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50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°C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80°C</a:t>
                      </a:r>
                      <a:endParaRPr lang="en-US" altLang="zh-CN"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301">
                <a:tc>
                  <a:txBody>
                    <a:bodyPr/>
                    <a:lstStyle/>
                    <a:p>
                      <a:pPr marL="42545" marR="666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0" spc="-75" dirty="0">
                          <a:latin typeface="Montserrat Medium"/>
                          <a:cs typeface="Montserrat Medium"/>
                        </a:rPr>
                        <a:t>Large</a:t>
                      </a:r>
                      <a:r>
                        <a:rPr sz="1000" b="0" spc="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90" dirty="0">
                          <a:latin typeface="Montserrat Medium"/>
                          <a:cs typeface="Montserrat Medium"/>
                        </a:rPr>
                        <a:t>Power</a:t>
                      </a:r>
                      <a:r>
                        <a:rPr sz="1000" b="0" spc="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lang="en-US" sz="1000" b="0" spc="-60" dirty="0">
                          <a:latin typeface="Montserrat Medium"/>
                          <a:cs typeface="Montserrat Medium"/>
                        </a:rPr>
                        <a:t>Special Purpose Cells Charging Temp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07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0" cap="none" spc="-75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0°C</a:t>
                      </a:r>
                      <a:r>
                        <a:rPr kumimoji="0" lang="en-US" altLang="zh-CN" sz="1000" b="0" i="0" u="none" strike="noStrike" kern="0" cap="none" spc="-5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 </a:t>
                      </a:r>
                      <a:r>
                        <a:rPr kumimoji="0" lang="en-US" altLang="zh-CN" sz="1000" b="0" i="0" u="none" strike="noStrike" kern="0" cap="none" spc="-75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to</a:t>
                      </a:r>
                      <a:r>
                        <a:rPr kumimoji="0" lang="en-US" altLang="zh-CN" sz="1000" b="0" i="0" u="none" strike="noStrike" kern="0" cap="none" spc="-5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 </a:t>
                      </a:r>
                      <a:r>
                        <a:rPr kumimoji="0" lang="en-US" altLang="zh-CN" sz="1000" b="0" i="0" u="none" strike="noStrike" kern="0" cap="none" spc="-2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45°C</a:t>
                      </a:r>
                      <a:endPara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/>
                        <a:ea typeface="宋体" panose="02010600030101010101" pitchFamily="2" charset="-122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0" cap="none" spc="-7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0°C</a:t>
                      </a:r>
                      <a:r>
                        <a:rPr kumimoji="0" lang="en-US" altLang="zh-CN" sz="10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 </a:t>
                      </a:r>
                      <a:r>
                        <a:rPr kumimoji="0" lang="en-US" altLang="zh-CN" sz="1000" b="0" i="0" u="none" strike="noStrike" kern="0" cap="none" spc="-7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to</a:t>
                      </a:r>
                      <a:r>
                        <a:rPr kumimoji="0" lang="en-US" altLang="zh-CN" sz="10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 </a:t>
                      </a:r>
                      <a:r>
                        <a:rPr kumimoji="0" lang="en-US" altLang="zh-CN" sz="10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宋体" panose="02010600030101010101" pitchFamily="2" charset="-122"/>
                          <a:cs typeface="Montserrat"/>
                        </a:rPr>
                        <a:t>45°C</a:t>
                      </a:r>
                      <a:endPara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/>
                        <a:ea typeface="宋体" panose="02010600030101010101" pitchFamily="2" charset="-122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spc="-6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20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°C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75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lang="en-US" altLang="zh-CN"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altLang="zh-CN" sz="1000" spc="-20" dirty="0">
                          <a:latin typeface="Montserrat"/>
                          <a:cs typeface="Montserrat"/>
                        </a:rPr>
                        <a:t>45°C</a:t>
                      </a:r>
                      <a:endParaRPr lang="en-US" altLang="zh-CN" sz="1000" dirty="0">
                        <a:latin typeface="Montserrat"/>
                        <a:cs typeface="Montserrat"/>
                      </a:endParaRPr>
                    </a:p>
                  </a:txBody>
                  <a:tcPr marL="0" marR="0" marT="58419" marB="0" anchor="ctr">
                    <a:lnL w="9525">
                      <a:solidFill>
                        <a:srgbClr val="E2E7F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000" b="0" spc="-85" dirty="0">
                          <a:latin typeface="Montserrat Medium"/>
                          <a:cs typeface="Montserrat Medium"/>
                        </a:rPr>
                        <a:t>Key</a:t>
                      </a:r>
                      <a:r>
                        <a:rPr sz="100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Advantage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317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24828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000" spc="-75" dirty="0">
                          <a:latin typeface="Montserrat"/>
                          <a:cs typeface="Montserrat"/>
                        </a:rPr>
                        <a:t>High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Energy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Density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540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6256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000" spc="-65" dirty="0">
                          <a:latin typeface="Montserrat"/>
                          <a:cs typeface="Montserrat"/>
                        </a:rPr>
                        <a:t>Flexible</a:t>
                      </a:r>
                      <a:r>
                        <a:rPr sz="1000" spc="4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Form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Factor</a:t>
                      </a: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, Light Weight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540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23939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000" spc="-80" dirty="0">
                          <a:latin typeface="Montserrat"/>
                          <a:cs typeface="Montserrat"/>
                        </a:rPr>
                        <a:t>Long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Cycle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45" dirty="0">
                          <a:latin typeface="Montserrat"/>
                          <a:cs typeface="Montserrat"/>
                        </a:rPr>
                        <a:t>Life,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High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Safety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540" marB="0" anchor="ctr">
                    <a:lnL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238124" y="622934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124" y="653414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5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8124" y="668654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2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124" y="683894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5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2550" y="5969838"/>
            <a:ext cx="5293360" cy="11677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Large</a:t>
            </a:r>
            <a:r>
              <a:rPr sz="1000" b="1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000" b="1" spc="-85" dirty="0">
                <a:solidFill>
                  <a:srgbClr val="FF7E00"/>
                </a:solidFill>
                <a:latin typeface="Montserrat SemiBold"/>
                <a:cs typeface="Montserrat SemiBold"/>
              </a:rPr>
              <a:t>Power</a:t>
            </a:r>
            <a:r>
              <a:rPr sz="1000" b="1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Advanced</a:t>
            </a:r>
            <a:r>
              <a:rPr sz="1000" b="1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FF7E00"/>
                </a:solidFill>
                <a:latin typeface="Montserrat SemiBold"/>
                <a:cs typeface="Montserrat SemiBold"/>
              </a:rPr>
              <a:t>Cell</a:t>
            </a:r>
            <a:r>
              <a:rPr sz="10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lang="en-US" sz="10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Specifications</a:t>
            </a:r>
            <a:r>
              <a:rPr sz="10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:</a:t>
            </a:r>
            <a:endParaRPr sz="1000" dirty="0">
              <a:latin typeface="Montserrat SemiBold"/>
              <a:cs typeface="Montserrat SemiBold"/>
            </a:endParaRPr>
          </a:p>
          <a:p>
            <a:pPr marL="164465" marR="213360">
              <a:lnSpc>
                <a:spcPct val="100000"/>
              </a:lnSpc>
              <a:spcBef>
                <a:spcPts val="300"/>
              </a:spcBef>
            </a:pPr>
            <a:r>
              <a:rPr sz="1000" b="1" spc="-90" dirty="0">
                <a:latin typeface="Montserrat SemiBold"/>
                <a:cs typeface="Montserrat SemiBold"/>
              </a:rPr>
              <a:t>Low-</a:t>
            </a:r>
            <a:r>
              <a:rPr sz="1000" b="1" spc="-80" dirty="0">
                <a:latin typeface="Montserrat SemiBold"/>
                <a:cs typeface="Montserrat SemiBold"/>
              </a:rPr>
              <a:t>Temperature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Cells: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Engineered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temperatures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low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-</a:t>
            </a:r>
            <a:r>
              <a:rPr sz="1000" spc="-65" dirty="0">
                <a:latin typeface="Montserrat"/>
                <a:cs typeface="Montserrat"/>
              </a:rPr>
              <a:t>50°C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65" dirty="0">
                <a:latin typeface="Montserrat"/>
                <a:cs typeface="Montserrat"/>
              </a:rPr>
              <a:t>charge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-</a:t>
            </a:r>
            <a:r>
              <a:rPr sz="1000" spc="-20" dirty="0">
                <a:latin typeface="Montserrat"/>
                <a:cs typeface="Montserrat"/>
              </a:rPr>
              <a:t>40°C</a:t>
            </a:r>
            <a:endParaRPr sz="1000" dirty="0">
              <a:latin typeface="Montserrat"/>
              <a:cs typeface="Montserrat"/>
            </a:endParaRPr>
          </a:p>
          <a:p>
            <a:pPr marL="164465" marR="1014094">
              <a:lnSpc>
                <a:spcPct val="100000"/>
              </a:lnSpc>
            </a:pPr>
            <a:r>
              <a:rPr sz="1000" b="1" spc="-75" dirty="0">
                <a:latin typeface="Montserrat SemiBold"/>
                <a:cs typeface="Montserrat SemiBold"/>
              </a:rPr>
              <a:t>High-</a:t>
            </a:r>
            <a:r>
              <a:rPr sz="1000" b="1" spc="-80" dirty="0">
                <a:latin typeface="Montserrat SemiBold"/>
                <a:cs typeface="Montserrat SemiBold"/>
              </a:rPr>
              <a:t>Temperature</a:t>
            </a:r>
            <a:r>
              <a:rPr sz="1000" b="1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Cells: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Designed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operate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continuously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80°C </a:t>
            </a:r>
            <a:r>
              <a:rPr sz="1000" b="1" spc="-70" dirty="0">
                <a:latin typeface="Montserrat SemiBold"/>
                <a:cs typeface="Montserrat SemiBold"/>
              </a:rPr>
              <a:t>High-</a:t>
            </a:r>
            <a:r>
              <a:rPr sz="1000" b="1" spc="-80" dirty="0">
                <a:latin typeface="Montserrat SemiBold"/>
                <a:cs typeface="Montserrat SemiBold"/>
              </a:rPr>
              <a:t>Rate</a:t>
            </a:r>
            <a:r>
              <a:rPr sz="1000" b="1" dirty="0">
                <a:latin typeface="Montserrat SemiBold"/>
                <a:cs typeface="Montserrat SemiBold"/>
              </a:rPr>
              <a:t> </a:t>
            </a:r>
            <a:r>
              <a:rPr sz="1000" b="1" spc="-65" dirty="0">
                <a:latin typeface="Montserrat SemiBold"/>
                <a:cs typeface="Montserrat SemiBold"/>
              </a:rPr>
              <a:t>Discharge</a:t>
            </a:r>
            <a:r>
              <a:rPr sz="1000" b="1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Cells: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Capable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continuous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up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100C</a:t>
            </a:r>
            <a:endParaRPr sz="1000" dirty="0">
              <a:latin typeface="Montserrat"/>
              <a:cs typeface="Montserrat"/>
            </a:endParaRPr>
          </a:p>
          <a:p>
            <a:pPr marL="164465" marR="5080">
              <a:lnSpc>
                <a:spcPct val="100000"/>
              </a:lnSpc>
            </a:pPr>
            <a:r>
              <a:rPr sz="1000" b="1" spc="-60" dirty="0">
                <a:latin typeface="Montserrat SemiBold"/>
                <a:cs typeface="Montserrat SemiBold"/>
              </a:rPr>
              <a:t>Solid-</a:t>
            </a:r>
            <a:r>
              <a:rPr sz="1000" b="1" spc="-70" dirty="0">
                <a:latin typeface="Montserrat SemiBold"/>
                <a:cs typeface="Montserrat SemiBold"/>
              </a:rPr>
              <a:t>State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Cells:</a:t>
            </a:r>
            <a:r>
              <a:rPr sz="1000" b="1" spc="-15" dirty="0">
                <a:latin typeface="Montserrat SemiBold"/>
                <a:cs typeface="Montserrat SemiBold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Offering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highest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safety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energy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density,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passing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lang="en-US" sz="1000" spc="-65" dirty="0">
                <a:latin typeface="Montserrat"/>
                <a:cs typeface="Montserrat"/>
              </a:rPr>
              <a:t>nail penetration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65" dirty="0">
                <a:latin typeface="Montserrat"/>
                <a:cs typeface="Montserrat"/>
              </a:rPr>
              <a:t>heavy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impact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tests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18</a:t>
            </a:fld>
            <a:endParaRPr sz="95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63D09F2-95A7-D54F-B3A7-CFF3F36E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9">
            <a:extLst>
              <a:ext uri="{FF2B5EF4-FFF2-40B4-BE49-F238E27FC236}">
                <a16:creationId xmlns:a16="http://schemas.microsoft.com/office/drawing/2014/main" id="{3F2ADE8B-06C0-9942-961C-AB6F5467783F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A2C66022-C25B-B408-D127-2430078E77E3}"/>
              </a:ext>
            </a:extLst>
          </p:cNvPr>
          <p:cNvSpPr txBox="1"/>
          <p:nvPr/>
        </p:nvSpPr>
        <p:spPr>
          <a:xfrm>
            <a:off x="1735138" y="1596785"/>
            <a:ext cx="866775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NCM/NCA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F29AE1E6-53DF-6DEF-7CF8-136F71CEB01F}"/>
              </a:ext>
            </a:extLst>
          </p:cNvPr>
          <p:cNvSpPr txBox="1"/>
          <p:nvPr/>
        </p:nvSpPr>
        <p:spPr>
          <a:xfrm>
            <a:off x="2990831" y="1591337"/>
            <a:ext cx="866775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LCO</a:t>
            </a:r>
            <a:endParaRPr sz="10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440966"/>
            <a:ext cx="5356225" cy="199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2E5BB9"/>
                </a:solidFill>
                <a:latin typeface="Montserrat"/>
                <a:cs typeface="Montserrat"/>
              </a:rPr>
              <a:t>3.2</a:t>
            </a:r>
            <a:r>
              <a:rPr sz="16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00" b="1" spc="-75" dirty="0">
                <a:solidFill>
                  <a:srgbClr val="2E5BB9"/>
                </a:solidFill>
                <a:latin typeface="Montserrat"/>
                <a:cs typeface="Montserrat"/>
              </a:rPr>
              <a:t>BMS:</a:t>
            </a:r>
            <a:r>
              <a:rPr sz="16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00" b="1" spc="-7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6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00" b="1" spc="-85" dirty="0">
                <a:solidFill>
                  <a:srgbClr val="2E5BB9"/>
                </a:solidFill>
                <a:latin typeface="Montserrat"/>
                <a:cs typeface="Montserrat"/>
              </a:rPr>
              <a:t>Management</a:t>
            </a:r>
            <a:r>
              <a:rPr sz="16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2E5BB9"/>
                </a:solidFill>
                <a:latin typeface="Montserrat"/>
                <a:cs typeface="Montserrat"/>
              </a:rPr>
              <a:t>Systems</a:t>
            </a:r>
            <a:endParaRPr sz="1600" dirty="0">
              <a:latin typeface="Montserrat"/>
              <a:cs typeface="Montserrat"/>
            </a:endParaRPr>
          </a:p>
          <a:p>
            <a:pPr marL="12700" marR="5080">
              <a:lnSpc>
                <a:spcPct val="106300"/>
              </a:lnSpc>
              <a:spcBef>
                <a:spcPts val="630"/>
              </a:spcBef>
            </a:pP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Management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System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(BMS)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brain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modern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pack.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It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electronic </a:t>
            </a:r>
            <a:r>
              <a:rPr sz="1000" spc="-65" dirty="0">
                <a:latin typeface="Montserrat"/>
                <a:cs typeface="Montserrat"/>
              </a:rPr>
              <a:t>system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constantly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monitors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key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operational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parameters—such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voltage,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current,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75" dirty="0">
                <a:latin typeface="Montserrat"/>
                <a:cs typeface="Montserrat"/>
              </a:rPr>
              <a:t>temperature—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ensure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operates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safely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efficiently.</a:t>
            </a:r>
            <a:endParaRPr sz="1000" dirty="0">
              <a:latin typeface="Montserrat"/>
              <a:cs typeface="Montserrat"/>
            </a:endParaRPr>
          </a:p>
          <a:p>
            <a:pPr marL="12700" marR="20320">
              <a:lnSpc>
                <a:spcPct val="106300"/>
              </a:lnSpc>
              <a:spcBef>
                <a:spcPts val="525"/>
              </a:spcBef>
            </a:pPr>
            <a:r>
              <a:rPr sz="1000" spc="-65" dirty="0">
                <a:latin typeface="Montserrat"/>
                <a:cs typeface="Montserrat"/>
              </a:rPr>
              <a:t>While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many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manufacturers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rely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third-party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off-</a:t>
            </a:r>
            <a:r>
              <a:rPr sz="1000" spc="-60" dirty="0">
                <a:latin typeface="Montserrat"/>
                <a:cs typeface="Montserrat"/>
              </a:rPr>
              <a:t>the-</a:t>
            </a:r>
            <a:r>
              <a:rPr sz="1000" spc="-55" dirty="0">
                <a:latin typeface="Montserrat"/>
                <a:cs typeface="Montserrat"/>
              </a:rPr>
              <a:t>shelf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BMS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designs,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Power </a:t>
            </a:r>
            <a:r>
              <a:rPr sz="1000" spc="-60" dirty="0">
                <a:latin typeface="Montserrat"/>
                <a:cs typeface="Montserrat"/>
              </a:rPr>
              <a:t>develops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proprietary,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state-</a:t>
            </a:r>
            <a:r>
              <a:rPr sz="1000" spc="-55" dirty="0">
                <a:latin typeface="Montserrat"/>
                <a:cs typeface="Montserrat"/>
              </a:rPr>
              <a:t>of-</a:t>
            </a:r>
            <a:r>
              <a:rPr sz="1000" spc="-60" dirty="0">
                <a:latin typeface="Montserrat"/>
                <a:cs typeface="Montserrat"/>
              </a:rPr>
              <a:t>the-</a:t>
            </a:r>
            <a:r>
              <a:rPr sz="1000" spc="-50" dirty="0">
                <a:latin typeface="Montserrat"/>
                <a:cs typeface="Montserrat"/>
              </a:rPr>
              <a:t>art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BMS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solutions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in-house.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gives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complete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control </a:t>
            </a:r>
            <a:r>
              <a:rPr sz="1000" spc="-70" dirty="0">
                <a:latin typeface="Montserrat"/>
                <a:cs typeface="Montserrat"/>
              </a:rPr>
              <a:t>over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system's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functionality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allows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integrate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advanced,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application-</a:t>
            </a:r>
            <a:r>
              <a:rPr sz="1000" spc="-10" dirty="0">
                <a:latin typeface="Montserrat"/>
                <a:cs typeface="Montserrat"/>
              </a:rPr>
              <a:t>specific </a:t>
            </a:r>
            <a:r>
              <a:rPr sz="1000" spc="-60" dirty="0">
                <a:latin typeface="Montserrat"/>
                <a:cs typeface="Montserrat"/>
              </a:rPr>
              <a:t>algorithms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features.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Our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BMS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built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around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ICs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industry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leaders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like </a:t>
            </a:r>
            <a:r>
              <a:rPr sz="1000" spc="-70" dirty="0">
                <a:latin typeface="Montserrat"/>
                <a:cs typeface="Montserrat"/>
              </a:rPr>
              <a:t>Texas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Instruments,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but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firmware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system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architecture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uniquely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ours.</a:t>
            </a: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Every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Large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25" dirty="0">
                <a:solidFill>
                  <a:srgbClr val="2E5BB9"/>
                </a:solidFill>
                <a:latin typeface="Montserrat SemiBold"/>
                <a:cs typeface="Montserrat SemiBold"/>
              </a:rPr>
              <a:t>Power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30" dirty="0">
                <a:solidFill>
                  <a:srgbClr val="2E5BB9"/>
                </a:solidFill>
                <a:latin typeface="Montserrat SemiBold"/>
                <a:cs typeface="Montserrat SemiBold"/>
              </a:rPr>
              <a:t>BMS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performs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three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critical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functions:</a:t>
            </a:r>
            <a:endParaRPr sz="1350" dirty="0">
              <a:latin typeface="Montserrat SemiBold"/>
              <a:cs typeface="Montserrat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499" y="2495549"/>
            <a:ext cx="1762125" cy="1028700"/>
            <a:chOff x="190499" y="2495549"/>
            <a:chExt cx="1762125" cy="1028700"/>
          </a:xfrm>
        </p:grpSpPr>
        <p:sp>
          <p:nvSpPr>
            <p:cNvPr id="4" name="object 4"/>
            <p:cNvSpPr/>
            <p:nvPr/>
          </p:nvSpPr>
          <p:spPr>
            <a:xfrm>
              <a:off x="190499" y="2495549"/>
              <a:ext cx="1762125" cy="1028700"/>
            </a:xfrm>
            <a:custGeom>
              <a:avLst/>
              <a:gdLst/>
              <a:ahLst/>
              <a:cxnLst/>
              <a:rect l="l" t="t" r="r" b="b"/>
              <a:pathLst>
                <a:path w="1762125" h="1028700">
                  <a:moveTo>
                    <a:pt x="1762124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762124" y="0"/>
                  </a:lnTo>
                  <a:lnTo>
                    <a:pt x="1762124" y="10286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499" y="2495549"/>
              <a:ext cx="28575" cy="1028700"/>
            </a:xfrm>
            <a:custGeom>
              <a:avLst/>
              <a:gdLst/>
              <a:ahLst/>
              <a:cxnLst/>
              <a:rect l="l" t="t" r="r" b="b"/>
              <a:pathLst>
                <a:path w="28575" h="1028700">
                  <a:moveTo>
                    <a:pt x="28574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102869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9074" y="2524218"/>
            <a:ext cx="1733550" cy="942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25"/>
              </a:spcBef>
            </a:pPr>
            <a:r>
              <a:rPr sz="10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Protection</a:t>
            </a:r>
            <a:endParaRPr sz="1000" dirty="0">
              <a:latin typeface="Montserrat SemiBold"/>
              <a:cs typeface="Montserrat SemiBold"/>
            </a:endParaRPr>
          </a:p>
          <a:p>
            <a:pPr marL="57150" marR="171450">
              <a:lnSpc>
                <a:spcPct val="100000"/>
              </a:lnSpc>
            </a:pPr>
            <a:r>
              <a:rPr sz="1000" spc="-40" dirty="0">
                <a:latin typeface="Montserrat"/>
                <a:cs typeface="Montserrat"/>
              </a:rPr>
              <a:t>It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cells,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the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pack,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host </a:t>
            </a:r>
            <a:r>
              <a:rPr sz="1000" spc="-60" dirty="0">
                <a:latin typeface="Montserrat"/>
                <a:cs typeface="Montserrat"/>
              </a:rPr>
              <a:t>device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hazardous </a:t>
            </a:r>
            <a:r>
              <a:rPr sz="1000" spc="-60" dirty="0">
                <a:latin typeface="Montserrat"/>
                <a:cs typeface="Montserrat"/>
              </a:rPr>
              <a:t>events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like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thermal runaway.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28824" y="2495549"/>
            <a:ext cx="1771650" cy="1028700"/>
            <a:chOff x="2028824" y="2495549"/>
            <a:chExt cx="1771650" cy="1028700"/>
          </a:xfrm>
        </p:grpSpPr>
        <p:sp>
          <p:nvSpPr>
            <p:cNvPr id="8" name="object 8"/>
            <p:cNvSpPr/>
            <p:nvPr/>
          </p:nvSpPr>
          <p:spPr>
            <a:xfrm>
              <a:off x="2028824" y="2495549"/>
              <a:ext cx="1771650" cy="1028700"/>
            </a:xfrm>
            <a:custGeom>
              <a:avLst/>
              <a:gdLst/>
              <a:ahLst/>
              <a:cxnLst/>
              <a:rect l="l" t="t" r="r" b="b"/>
              <a:pathLst>
                <a:path w="1771650" h="1028700">
                  <a:moveTo>
                    <a:pt x="1771649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771649" y="0"/>
                  </a:lnTo>
                  <a:lnTo>
                    <a:pt x="1771649" y="10286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28824" y="2495549"/>
              <a:ext cx="28575" cy="1028700"/>
            </a:xfrm>
            <a:custGeom>
              <a:avLst/>
              <a:gdLst/>
              <a:ahLst/>
              <a:cxnLst/>
              <a:rect l="l" t="t" r="r" b="b"/>
              <a:pathLst>
                <a:path w="28575" h="1028700">
                  <a:moveTo>
                    <a:pt x="28574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102869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57399" y="2524218"/>
            <a:ext cx="1743075" cy="790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25"/>
              </a:spcBef>
            </a:pPr>
            <a:r>
              <a:rPr sz="10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Longevity</a:t>
            </a:r>
            <a:endParaRPr sz="1000">
              <a:latin typeface="Montserrat SemiBold"/>
              <a:cs typeface="Montserrat SemiBold"/>
            </a:endParaRPr>
          </a:p>
          <a:p>
            <a:pPr marL="59690" marR="161290">
              <a:lnSpc>
                <a:spcPct val="100000"/>
              </a:lnSpc>
            </a:pPr>
            <a:r>
              <a:rPr sz="1000" spc="-40" dirty="0">
                <a:latin typeface="Montserrat"/>
                <a:cs typeface="Montserrat"/>
              </a:rPr>
              <a:t>It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extends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life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the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managing </a:t>
            </a:r>
            <a:r>
              <a:rPr sz="1000" spc="-70" dirty="0">
                <a:latin typeface="Montserrat"/>
                <a:cs typeface="Montserrat"/>
              </a:rPr>
              <a:t>charge/discharge</a:t>
            </a:r>
            <a:r>
              <a:rPr sz="1000" spc="2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cycles</a:t>
            </a:r>
            <a:r>
              <a:rPr sz="1000" spc="2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to </a:t>
            </a:r>
            <a:r>
              <a:rPr sz="1000" spc="-65" dirty="0">
                <a:latin typeface="Montserrat"/>
                <a:cs typeface="Montserrat"/>
              </a:rPr>
              <a:t>prevent</a:t>
            </a:r>
            <a:r>
              <a:rPr sz="1000" spc="-10" dirty="0">
                <a:latin typeface="Montserrat"/>
                <a:cs typeface="Montserrat"/>
              </a:rPr>
              <a:t> degradation.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76674" y="2495549"/>
            <a:ext cx="1762125" cy="1028700"/>
            <a:chOff x="3876674" y="2495549"/>
            <a:chExt cx="1762125" cy="1028700"/>
          </a:xfrm>
        </p:grpSpPr>
        <p:sp>
          <p:nvSpPr>
            <p:cNvPr id="12" name="object 12"/>
            <p:cNvSpPr/>
            <p:nvPr/>
          </p:nvSpPr>
          <p:spPr>
            <a:xfrm>
              <a:off x="3876674" y="2495549"/>
              <a:ext cx="1762125" cy="1028700"/>
            </a:xfrm>
            <a:custGeom>
              <a:avLst/>
              <a:gdLst/>
              <a:ahLst/>
              <a:cxnLst/>
              <a:rect l="l" t="t" r="r" b="b"/>
              <a:pathLst>
                <a:path w="1762125" h="1028700">
                  <a:moveTo>
                    <a:pt x="1762124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762124" y="0"/>
                  </a:lnTo>
                  <a:lnTo>
                    <a:pt x="1762124" y="1028699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6674" y="2495549"/>
              <a:ext cx="28575" cy="1028700"/>
            </a:xfrm>
            <a:custGeom>
              <a:avLst/>
              <a:gdLst/>
              <a:ahLst/>
              <a:cxnLst/>
              <a:rect l="l" t="t" r="r" b="b"/>
              <a:pathLst>
                <a:path w="28575" h="1028700">
                  <a:moveTo>
                    <a:pt x="28574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102869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05249" y="2524218"/>
            <a:ext cx="1733550" cy="790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25"/>
              </a:spcBef>
            </a:pPr>
            <a:r>
              <a:rPr sz="10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Readiness</a:t>
            </a:r>
            <a:endParaRPr sz="1000">
              <a:latin typeface="Montserrat SemiBold"/>
              <a:cs typeface="Montserrat SemiBold"/>
            </a:endParaRPr>
          </a:p>
          <a:p>
            <a:pPr marL="53340" marR="175260">
              <a:lnSpc>
                <a:spcPct val="100000"/>
              </a:lnSpc>
            </a:pPr>
            <a:r>
              <a:rPr sz="1000" spc="-40" dirty="0">
                <a:latin typeface="Montserrat"/>
                <a:cs typeface="Montserrat"/>
              </a:rPr>
              <a:t>It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keeps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 </a:t>
            </a:r>
            <a:r>
              <a:rPr sz="1000" spc="-60" dirty="0">
                <a:latin typeface="Montserrat"/>
                <a:cs typeface="Montserrat"/>
              </a:rPr>
              <a:t>optimal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state,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ready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to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 </a:t>
            </a:r>
            <a:r>
              <a:rPr sz="1000" spc="-70" dirty="0">
                <a:latin typeface="Montserrat"/>
                <a:cs typeface="Montserrat"/>
              </a:rPr>
              <a:t>moment's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notice.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8124" y="400049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124" y="415289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8124" y="430529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124" y="445769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124" y="461009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124" y="476249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7798" y="3640741"/>
            <a:ext cx="5288359" cy="121122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Additional</a:t>
            </a:r>
            <a:r>
              <a:rPr sz="120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30" dirty="0">
                <a:solidFill>
                  <a:srgbClr val="2E5BB9"/>
                </a:solidFill>
                <a:latin typeface="Montserrat SemiBold"/>
                <a:cs typeface="Montserrat SemiBold"/>
              </a:rPr>
              <a:t>BMS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Functions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75" dirty="0">
                <a:solidFill>
                  <a:srgbClr val="2E5BB9"/>
                </a:solidFill>
                <a:latin typeface="Montserrat SemiBold"/>
                <a:cs typeface="Montserrat SemiBold"/>
              </a:rPr>
              <a:t>We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20" dirty="0">
                <a:solidFill>
                  <a:srgbClr val="2E5BB9"/>
                </a:solidFill>
                <a:latin typeface="Montserrat SemiBold"/>
                <a:cs typeface="Montserrat SemiBold"/>
              </a:rPr>
              <a:t>Can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Incorporate:</a:t>
            </a:r>
            <a:endParaRPr sz="1200" dirty="0">
              <a:latin typeface="Montserrat SemiBold"/>
              <a:cs typeface="Montserrat SemiBold"/>
            </a:endParaRPr>
          </a:p>
          <a:p>
            <a:pPr marL="202565" marR="111760">
              <a:lnSpc>
                <a:spcPct val="100000"/>
              </a:lnSpc>
              <a:spcBef>
                <a:spcPts val="335"/>
              </a:spcBef>
            </a:pPr>
            <a:r>
              <a:rPr sz="1000" spc="-75" dirty="0">
                <a:latin typeface="Montserrat"/>
                <a:cs typeface="Montserrat"/>
              </a:rPr>
              <a:t>Advanced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Protection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against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over-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under-</a:t>
            </a:r>
            <a:r>
              <a:rPr sz="1000" spc="-45" dirty="0">
                <a:latin typeface="Montserrat"/>
                <a:cs typeface="Montserrat"/>
              </a:rPr>
              <a:t>voltage </a:t>
            </a:r>
            <a:r>
              <a:rPr sz="1000" spc="-55" dirty="0">
                <a:latin typeface="Montserrat"/>
                <a:cs typeface="Montserrat"/>
              </a:rPr>
              <a:t>Intelligent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Charge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Control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sophisticated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algorithms </a:t>
            </a:r>
            <a:r>
              <a:rPr sz="1000" spc="-75" dirty="0">
                <a:latin typeface="Montserrat"/>
                <a:cs typeface="Montserrat"/>
              </a:rPr>
              <a:t>Demand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Management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optimization</a:t>
            </a:r>
            <a:endParaRPr sz="1000" dirty="0">
              <a:latin typeface="Montserrat"/>
              <a:cs typeface="Montserrat"/>
            </a:endParaRPr>
          </a:p>
          <a:p>
            <a:pPr marL="202565" marR="5080">
              <a:lnSpc>
                <a:spcPct val="100000"/>
              </a:lnSpc>
            </a:pPr>
            <a:r>
              <a:rPr sz="1000" spc="-60" dirty="0">
                <a:latin typeface="Montserrat"/>
                <a:cs typeface="Montserrat"/>
              </a:rPr>
              <a:t>State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Charge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(SOC)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Determination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accurate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"fuel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gauge" </a:t>
            </a:r>
            <a:r>
              <a:rPr sz="1000" spc="-60" dirty="0">
                <a:latin typeface="Montserrat"/>
                <a:cs typeface="Montserrat"/>
              </a:rPr>
              <a:t>State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Health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(SOH)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Determination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diagnostics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prediction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Balancing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prevent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individual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stress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extend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cycle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life </a:t>
            </a:r>
            <a:r>
              <a:rPr sz="1000" spc="-60" dirty="0">
                <a:latin typeface="Montserrat"/>
                <a:cs typeface="Montserrat"/>
              </a:rPr>
              <a:t>History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(Log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Book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Function)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record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performance</a:t>
            </a:r>
            <a:r>
              <a:rPr sz="1000" spc="-10" dirty="0">
                <a:latin typeface="Montserrat"/>
                <a:cs typeface="Montserrat"/>
              </a:rPr>
              <a:t> history </a:t>
            </a:r>
            <a:r>
              <a:rPr sz="1000" spc="-60" dirty="0">
                <a:latin typeface="Montserrat"/>
                <a:cs typeface="Montserrat"/>
              </a:rPr>
              <a:t>Authentication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Identification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traceability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security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26" name="object 26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19</a:t>
            </a:fld>
            <a:endParaRPr sz="95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2B195E6E-3015-4945-8185-9C04EDE8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7" y="4968462"/>
            <a:ext cx="3702539" cy="20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3DEA294-2532-A246-97CD-3E262CAF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9">
            <a:extLst>
              <a:ext uri="{FF2B5EF4-FFF2-40B4-BE49-F238E27FC236}">
                <a16:creationId xmlns:a16="http://schemas.microsoft.com/office/drawing/2014/main" id="{42EC88D5-13E3-A94B-AA27-92CCDBAA8B9D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434346"/>
            <a:ext cx="1777364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10" dirty="0">
                <a:solidFill>
                  <a:srgbClr val="2E5BB9"/>
                </a:solidFill>
                <a:latin typeface="Montserrat"/>
                <a:cs typeface="Montserrat"/>
              </a:rPr>
              <a:t>Table</a:t>
            </a:r>
            <a:r>
              <a:rPr sz="16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85" dirty="0">
                <a:solidFill>
                  <a:srgbClr val="2E5BB9"/>
                </a:solidFill>
                <a:latin typeface="Montserrat"/>
                <a:cs typeface="Montserrat"/>
              </a:rPr>
              <a:t>of</a:t>
            </a:r>
            <a:r>
              <a:rPr sz="16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90" dirty="0">
                <a:solidFill>
                  <a:srgbClr val="2E5BB9"/>
                </a:solidFill>
                <a:latin typeface="Montserrat"/>
                <a:cs typeface="Montserrat"/>
              </a:rPr>
              <a:t>Contents</a:t>
            </a:r>
            <a:endParaRPr sz="165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50" y="1037431"/>
            <a:ext cx="5095873" cy="278217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Introduction</a:t>
            </a:r>
            <a:endParaRPr sz="1000" dirty="0">
              <a:latin typeface="Montserrat SemiBold"/>
              <a:cs typeface="Montserrat SemiBold"/>
            </a:endParaRPr>
          </a:p>
          <a:p>
            <a:pPr marL="12700" marR="40640">
              <a:lnSpc>
                <a:spcPct val="100000"/>
              </a:lnSpc>
              <a:spcBef>
                <a:spcPts val="300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Section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1: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The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Anatomy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of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a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Custom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Battery 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Pack</a:t>
            </a:r>
            <a:endParaRPr sz="1000" dirty="0">
              <a:latin typeface="Montserrat SemiBold"/>
              <a:cs typeface="Montserrat SemiBold"/>
            </a:endParaRPr>
          </a:p>
          <a:p>
            <a:pPr marL="289560" lvl="1" indent="-134620">
              <a:lnSpc>
                <a:spcPct val="100000"/>
              </a:lnSpc>
              <a:buAutoNum type="arabicPeriod"/>
              <a:tabLst>
                <a:tab pos="289560" algn="l"/>
              </a:tabLst>
            </a:pPr>
            <a:r>
              <a:rPr sz="1000" spc="-65" dirty="0">
                <a:latin typeface="Montserrat"/>
                <a:cs typeface="Montserrat"/>
              </a:rPr>
              <a:t>Understanding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Packs</a:t>
            </a:r>
            <a:endParaRPr sz="1000" dirty="0">
              <a:latin typeface="Montserrat"/>
              <a:cs typeface="Montserrat"/>
            </a:endParaRPr>
          </a:p>
          <a:p>
            <a:pPr marL="314960" lvl="1" indent="-160020">
              <a:lnSpc>
                <a:spcPct val="100000"/>
              </a:lnSpc>
              <a:buAutoNum type="arabicPeriod"/>
              <a:tabLst>
                <a:tab pos="314960" algn="l"/>
              </a:tabLst>
            </a:pP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Role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Smart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Packs</a:t>
            </a:r>
            <a:endParaRPr sz="1000" dirty="0">
              <a:latin typeface="Montserrat"/>
              <a:cs typeface="Montserrat"/>
            </a:endParaRPr>
          </a:p>
          <a:p>
            <a:pPr marL="154940" marR="5080" lvl="1" indent="159385">
              <a:lnSpc>
                <a:spcPct val="100000"/>
              </a:lnSpc>
              <a:buAutoNum type="arabicPeriod"/>
              <a:tabLst>
                <a:tab pos="314325" algn="l"/>
              </a:tabLst>
            </a:pPr>
            <a:r>
              <a:rPr sz="1000" spc="-105" dirty="0">
                <a:latin typeface="Montserrat"/>
                <a:cs typeface="Montserrat"/>
              </a:rPr>
              <a:t>Why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Advanced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Lithium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Chemistry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the </a:t>
            </a:r>
            <a:r>
              <a:rPr sz="1000" spc="-10" dirty="0">
                <a:latin typeface="Montserrat"/>
                <a:cs typeface="Montserrat"/>
              </a:rPr>
              <a:t>Standard</a:t>
            </a:r>
            <a:endParaRPr lang="en-CA" sz="1000" spc="-10" dirty="0">
              <a:latin typeface="Montserrat"/>
              <a:cs typeface="Montserrat"/>
            </a:endParaRPr>
          </a:p>
          <a:p>
            <a:pPr marL="154940" marR="5080" lvl="1" indent="159385">
              <a:lnSpc>
                <a:spcPct val="100000"/>
              </a:lnSpc>
              <a:buAutoNum type="arabicPeriod"/>
              <a:tabLst>
                <a:tab pos="314325" algn="l"/>
              </a:tabLst>
            </a:pPr>
            <a:endParaRPr sz="1000" dirty="0">
              <a:latin typeface="Montserrat"/>
              <a:cs typeface="Montserrat"/>
            </a:endParaRPr>
          </a:p>
          <a:p>
            <a:pPr marL="12700" marR="743585">
              <a:lnSpc>
                <a:spcPct val="100000"/>
              </a:lnSpc>
              <a:spcBef>
                <a:spcPts val="300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Section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2: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The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Custom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Design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&amp;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Development</a:t>
            </a:r>
            <a:r>
              <a:rPr sz="1000" b="1" spc="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Process</a:t>
            </a:r>
            <a:endParaRPr sz="1000" dirty="0">
              <a:latin typeface="Montserrat SemiBold"/>
              <a:cs typeface="Montserrat SemiBold"/>
            </a:endParaRPr>
          </a:p>
          <a:p>
            <a:pPr marL="313055" lvl="1" indent="-15811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000" spc="-75" dirty="0">
                <a:latin typeface="Montserrat"/>
                <a:cs typeface="Montserrat"/>
              </a:rPr>
              <a:t>Our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Collaborative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Development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Stages</a:t>
            </a:r>
            <a:endParaRPr sz="1000" dirty="0">
              <a:latin typeface="Montserrat"/>
              <a:cs typeface="Montserrat"/>
            </a:endParaRPr>
          </a:p>
          <a:p>
            <a:pPr marL="154940" marR="631825" lvl="1" indent="183515">
              <a:lnSpc>
                <a:spcPct val="100000"/>
              </a:lnSpc>
              <a:buAutoNum type="arabicPeriod"/>
              <a:tabLst>
                <a:tab pos="338455" algn="l"/>
              </a:tabLst>
            </a:pPr>
            <a:r>
              <a:rPr sz="1000" spc="-80" dirty="0">
                <a:latin typeface="Montserrat"/>
                <a:cs typeface="Montserrat"/>
              </a:rPr>
              <a:t>Key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Parameters: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Your</a:t>
            </a:r>
            <a:r>
              <a:rPr sz="1000" spc="-55" dirty="0">
                <a:latin typeface="Montserrat"/>
                <a:cs typeface="Montserrat"/>
              </a:rPr>
              <a:t> Specification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Checklist</a:t>
            </a:r>
            <a:endParaRPr sz="1000" dirty="0">
              <a:latin typeface="Montserrat"/>
              <a:cs typeface="Montserrat"/>
            </a:endParaRPr>
          </a:p>
          <a:p>
            <a:pPr marL="337820" lvl="1" indent="-18288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1000" spc="-55" dirty="0">
                <a:latin typeface="Montserrat"/>
                <a:cs typeface="Montserrat"/>
              </a:rPr>
              <a:t>Typical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Development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Timeline</a:t>
            </a:r>
            <a:endParaRPr lang="en-CA" sz="1000" spc="-10" dirty="0">
              <a:latin typeface="Montserrat"/>
              <a:cs typeface="Montserrat"/>
            </a:endParaRPr>
          </a:p>
          <a:p>
            <a:pPr marL="337820" lvl="1" indent="-182880">
              <a:lnSpc>
                <a:spcPct val="100000"/>
              </a:lnSpc>
              <a:buAutoNum type="arabicPeriod"/>
              <a:tabLst>
                <a:tab pos="337820" algn="l"/>
              </a:tabLst>
            </a:pPr>
            <a:endParaRPr sz="1000" dirty="0">
              <a:latin typeface="Montserrat"/>
              <a:cs typeface="Montserrat"/>
            </a:endParaRPr>
          </a:p>
          <a:p>
            <a:pPr marL="12700" marR="669925">
              <a:lnSpc>
                <a:spcPct val="100000"/>
              </a:lnSpc>
              <a:spcBef>
                <a:spcPts val="300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Section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3: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Core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Technologies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and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Components</a:t>
            </a:r>
            <a:endParaRPr sz="1000" dirty="0">
              <a:latin typeface="Montserrat SemiBold"/>
              <a:cs typeface="Montserrat SemiBold"/>
            </a:endParaRPr>
          </a:p>
          <a:p>
            <a:pPr marL="311785" lvl="1" indent="-156845">
              <a:lnSpc>
                <a:spcPct val="100000"/>
              </a:lnSpc>
              <a:buAutoNum type="arabicPeriod"/>
              <a:tabLst>
                <a:tab pos="311785" algn="l"/>
              </a:tabLst>
            </a:pP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Chemistry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Technology</a:t>
            </a:r>
            <a:endParaRPr sz="1000" dirty="0">
              <a:latin typeface="Montserrat"/>
              <a:cs typeface="Montserrat"/>
            </a:endParaRPr>
          </a:p>
          <a:p>
            <a:pPr marL="337185" lvl="1" indent="-182245">
              <a:lnSpc>
                <a:spcPct val="100000"/>
              </a:lnSpc>
              <a:buAutoNum type="arabicPeriod"/>
              <a:tabLst>
                <a:tab pos="337185" algn="l"/>
              </a:tabLst>
            </a:pP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Management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Systems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(BMS)</a:t>
            </a:r>
            <a:endParaRPr sz="1000" dirty="0">
              <a:latin typeface="Montserrat"/>
              <a:cs typeface="Montserrat"/>
            </a:endParaRPr>
          </a:p>
          <a:p>
            <a:pPr marL="336550" lvl="1" indent="-182245">
              <a:lnSpc>
                <a:spcPct val="100000"/>
              </a:lnSpc>
              <a:buAutoNum type="arabicPeriod"/>
              <a:tabLst>
                <a:tab pos="336550" algn="l"/>
              </a:tabLst>
            </a:pPr>
            <a:r>
              <a:rPr sz="1000" spc="-65" dirty="0">
                <a:latin typeface="Montserrat"/>
                <a:cs typeface="Montserrat"/>
              </a:rPr>
              <a:t>Protection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Modules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(PCM)</a:t>
            </a:r>
            <a:endParaRPr sz="1000" dirty="0">
              <a:latin typeface="Montserrat"/>
              <a:cs typeface="Montserrat"/>
            </a:endParaRPr>
          </a:p>
          <a:p>
            <a:pPr marL="345440" lvl="1" indent="-194945">
              <a:lnSpc>
                <a:spcPct val="100000"/>
              </a:lnSpc>
              <a:buAutoNum type="arabicPeriod"/>
              <a:tabLst>
                <a:tab pos="345440" algn="l"/>
              </a:tabLst>
            </a:pPr>
            <a:r>
              <a:rPr sz="1000" spc="-60" dirty="0">
                <a:latin typeface="Montserrat"/>
                <a:cs typeface="Montserrat"/>
              </a:rPr>
              <a:t>Fuel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Gauges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State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Charge</a:t>
            </a:r>
            <a:endParaRPr sz="1000" dirty="0">
              <a:latin typeface="Montserrat"/>
              <a:cs typeface="Montserrat"/>
            </a:endParaRPr>
          </a:p>
          <a:p>
            <a:pPr marL="336550" lvl="1" indent="-182880">
              <a:lnSpc>
                <a:spcPct val="100000"/>
              </a:lnSpc>
              <a:buAutoNum type="arabicPeriod"/>
              <a:tabLst>
                <a:tab pos="336550" algn="l"/>
              </a:tabLst>
            </a:pPr>
            <a:r>
              <a:rPr sz="1000" spc="-75" dirty="0">
                <a:latin typeface="Montserrat"/>
                <a:cs typeface="Montserrat"/>
              </a:rPr>
              <a:t>Advanced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GPIO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Options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250" y="3885068"/>
            <a:ext cx="4521836" cy="29399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343535">
              <a:lnSpc>
                <a:spcPct val="100000"/>
              </a:lnSpc>
              <a:spcBef>
                <a:spcPts val="125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Section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4: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85" dirty="0">
                <a:solidFill>
                  <a:srgbClr val="2E5BB9"/>
                </a:solidFill>
                <a:latin typeface="Montserrat SemiBold"/>
                <a:cs typeface="Montserrat SemiBold"/>
              </a:rPr>
              <a:t>Power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System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and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Charging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Design</a:t>
            </a:r>
            <a:endParaRPr sz="1000" dirty="0">
              <a:latin typeface="Montserrat SemiBold"/>
              <a:cs typeface="Montserrat SemiBold"/>
            </a:endParaRPr>
          </a:p>
          <a:p>
            <a:pPr marL="325120" lvl="1" indent="-170180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1000" spc="-65" dirty="0">
                <a:latin typeface="Montserrat"/>
                <a:cs typeface="Montserrat"/>
              </a:rPr>
              <a:t>Integrated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System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Output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Power</a:t>
            </a:r>
            <a:endParaRPr sz="1000" dirty="0">
              <a:latin typeface="Montserrat"/>
              <a:cs typeface="Montserrat"/>
            </a:endParaRPr>
          </a:p>
          <a:p>
            <a:pPr marL="350520" lvl="1" indent="-195580">
              <a:lnSpc>
                <a:spcPct val="100000"/>
              </a:lnSpc>
              <a:buAutoNum type="arabicPeriod"/>
              <a:tabLst>
                <a:tab pos="350520" algn="l"/>
              </a:tabLst>
            </a:pP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Charging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Methodologies</a:t>
            </a:r>
            <a:endParaRPr lang="en-CA" sz="1000" spc="-10" dirty="0">
              <a:latin typeface="Montserrat"/>
              <a:cs typeface="Montserrat"/>
            </a:endParaRPr>
          </a:p>
          <a:p>
            <a:pPr marL="350520" lvl="1" indent="-195580">
              <a:lnSpc>
                <a:spcPct val="100000"/>
              </a:lnSpc>
              <a:buAutoNum type="arabicPeriod"/>
              <a:tabLst>
                <a:tab pos="350520" algn="l"/>
              </a:tabLst>
            </a:pPr>
            <a:endParaRPr sz="1000" dirty="0">
              <a:latin typeface="Montserrat"/>
              <a:cs typeface="Montserrat"/>
            </a:endParaRPr>
          </a:p>
          <a:p>
            <a:pPr marL="12700" marR="199390">
              <a:lnSpc>
                <a:spcPct val="100000"/>
              </a:lnSpc>
              <a:spcBef>
                <a:spcPts val="300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Section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5: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Mechanical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and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Environmental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Design</a:t>
            </a:r>
            <a:endParaRPr sz="1000" dirty="0">
              <a:latin typeface="Montserrat SemiBold"/>
              <a:cs typeface="Montserrat SemiBold"/>
            </a:endParaRPr>
          </a:p>
          <a:p>
            <a:pPr marL="312420" lvl="1" indent="-157480">
              <a:lnSpc>
                <a:spcPct val="100000"/>
              </a:lnSpc>
              <a:buAutoNum type="arabicPeriod"/>
              <a:tabLst>
                <a:tab pos="312420" algn="l"/>
              </a:tabLst>
            </a:pPr>
            <a:r>
              <a:rPr sz="1000" spc="-65" dirty="0">
                <a:latin typeface="Montserrat"/>
                <a:cs typeface="Montserrat"/>
              </a:rPr>
              <a:t>Enclosure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Mechanical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Specifications</a:t>
            </a:r>
            <a:endParaRPr sz="1000" dirty="0">
              <a:latin typeface="Montserrat"/>
              <a:cs typeface="Montserrat"/>
            </a:endParaRPr>
          </a:p>
          <a:p>
            <a:pPr marL="154940" marR="342265" lvl="1" indent="18288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1000" spc="-50" dirty="0">
                <a:latin typeface="Montserrat"/>
                <a:cs typeface="Montserrat"/>
              </a:rPr>
              <a:t>Intrinsically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Safe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&amp;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Explosion-</a:t>
            </a:r>
            <a:r>
              <a:rPr sz="1000" spc="-65" dirty="0">
                <a:latin typeface="Montserrat"/>
                <a:cs typeface="Montserrat"/>
              </a:rPr>
              <a:t>Proof</a:t>
            </a:r>
            <a:r>
              <a:rPr sz="1000" spc="-10" dirty="0">
                <a:latin typeface="Montserrat"/>
                <a:cs typeface="Montserrat"/>
              </a:rPr>
              <a:t> Designs</a:t>
            </a:r>
            <a:endParaRPr lang="en-CA" sz="1000" spc="-10" dirty="0">
              <a:latin typeface="Montserrat"/>
              <a:cs typeface="Montserrat"/>
            </a:endParaRPr>
          </a:p>
          <a:p>
            <a:pPr marL="154940" marR="342265" lvl="1" indent="182880">
              <a:lnSpc>
                <a:spcPct val="100000"/>
              </a:lnSpc>
              <a:buAutoNum type="arabicPeriod"/>
              <a:tabLst>
                <a:tab pos="337820" algn="l"/>
              </a:tabLst>
            </a:pPr>
            <a:endParaRPr sz="1000" dirty="0">
              <a:latin typeface="Montserrat"/>
              <a:cs typeface="Montserrat"/>
            </a:endParaRPr>
          </a:p>
          <a:p>
            <a:pPr marL="12700" marR="387350">
              <a:lnSpc>
                <a:spcPct val="100000"/>
              </a:lnSpc>
              <a:spcBef>
                <a:spcPts val="300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Section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6: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Regulatory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Compliance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and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Logistics</a:t>
            </a:r>
            <a:endParaRPr sz="1000" dirty="0">
              <a:latin typeface="Montserrat SemiBold"/>
              <a:cs typeface="Montserrat SemiBold"/>
            </a:endParaRPr>
          </a:p>
          <a:p>
            <a:pPr marL="154940" marR="15240" lvl="1" indent="163830">
              <a:lnSpc>
                <a:spcPct val="100000"/>
              </a:lnSpc>
              <a:buAutoNum type="arabicPeriod"/>
              <a:tabLst>
                <a:tab pos="318770" algn="l"/>
              </a:tabLst>
            </a:pPr>
            <a:r>
              <a:rPr sz="1000" spc="-60" dirty="0">
                <a:latin typeface="Montserrat"/>
                <a:cs typeface="Montserrat"/>
              </a:rPr>
              <a:t>Navigating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Global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Certifications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(UL,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IEC, </a:t>
            </a:r>
            <a:r>
              <a:rPr sz="1000" spc="-25" dirty="0">
                <a:latin typeface="Montserrat"/>
                <a:cs typeface="Montserrat"/>
              </a:rPr>
              <a:t>CE)</a:t>
            </a:r>
            <a:endParaRPr sz="1000" dirty="0">
              <a:latin typeface="Montserrat"/>
              <a:cs typeface="Montserrat"/>
            </a:endParaRPr>
          </a:p>
          <a:p>
            <a:pPr marL="344170" lvl="1" indent="-189230">
              <a:lnSpc>
                <a:spcPct val="100000"/>
              </a:lnSpc>
              <a:buAutoNum type="arabicPeriod"/>
              <a:tabLst>
                <a:tab pos="344170" algn="l"/>
              </a:tabLst>
            </a:pPr>
            <a:r>
              <a:rPr sz="1000" spc="-90" dirty="0">
                <a:latin typeface="Montserrat"/>
                <a:cs typeface="Montserrat"/>
              </a:rPr>
              <a:t>UN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38.3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Transportation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Testing</a:t>
            </a:r>
            <a:endParaRPr sz="1000" dirty="0">
              <a:latin typeface="Montserrat"/>
              <a:cs typeface="Montserrat"/>
            </a:endParaRPr>
          </a:p>
          <a:p>
            <a:pPr marL="343535" lvl="1" indent="-188595">
              <a:lnSpc>
                <a:spcPct val="100000"/>
              </a:lnSpc>
              <a:buAutoNum type="arabicPeriod"/>
              <a:tabLst>
                <a:tab pos="343535" algn="l"/>
              </a:tabLst>
            </a:pPr>
            <a:r>
              <a:rPr sz="1000" spc="-65" dirty="0">
                <a:latin typeface="Montserrat"/>
                <a:cs typeface="Montserrat"/>
              </a:rPr>
              <a:t>Shipping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2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Transportation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Logistics</a:t>
            </a:r>
            <a:endParaRPr lang="en-CA" sz="1000" spc="-10" dirty="0">
              <a:latin typeface="Montserrat"/>
              <a:cs typeface="Montserrat"/>
            </a:endParaRPr>
          </a:p>
          <a:p>
            <a:pPr marL="343535" lvl="1" indent="-188595">
              <a:lnSpc>
                <a:spcPct val="100000"/>
              </a:lnSpc>
              <a:buAutoNum type="arabicPeriod"/>
              <a:tabLst>
                <a:tab pos="343535" algn="l"/>
              </a:tabLst>
            </a:pP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Section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7: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Partnering</a:t>
            </a:r>
            <a:r>
              <a:rPr sz="100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with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Large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Power</a:t>
            </a:r>
            <a:endParaRPr sz="1000" dirty="0">
              <a:latin typeface="Montserrat SemiBold"/>
              <a:cs typeface="Montserrat SemiBold"/>
            </a:endParaRPr>
          </a:p>
          <a:p>
            <a:pPr marL="309880" lvl="1" indent="-160655">
              <a:lnSpc>
                <a:spcPct val="100000"/>
              </a:lnSpc>
              <a:buAutoNum type="arabicPeriod"/>
              <a:tabLst>
                <a:tab pos="309880" algn="l"/>
              </a:tabLst>
            </a:pPr>
            <a:r>
              <a:rPr sz="1000" spc="-105" dirty="0">
                <a:latin typeface="Montserrat"/>
                <a:cs typeface="Montserrat"/>
              </a:rPr>
              <a:t>Why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Partner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Power?</a:t>
            </a:r>
            <a:endParaRPr sz="1000" dirty="0">
              <a:latin typeface="Montserrat"/>
              <a:cs typeface="Montserrat"/>
            </a:endParaRPr>
          </a:p>
          <a:p>
            <a:pPr marL="335280" lvl="1" indent="-186055">
              <a:lnSpc>
                <a:spcPct val="100000"/>
              </a:lnSpc>
              <a:buAutoNum type="arabicPeriod"/>
              <a:tabLst>
                <a:tab pos="335280" algn="l"/>
              </a:tabLst>
            </a:pPr>
            <a:r>
              <a:rPr sz="1000" spc="-60" dirty="0">
                <a:latin typeface="Montserrat"/>
                <a:cs typeface="Montserrat"/>
              </a:rPr>
              <a:t>Request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Support</a:t>
            </a:r>
            <a:endParaRPr lang="en-CA" sz="1000" spc="-10" dirty="0">
              <a:latin typeface="Montserrat"/>
              <a:cs typeface="Montserrat"/>
            </a:endParaRPr>
          </a:p>
          <a:p>
            <a:pPr marL="335280" lvl="1" indent="-186055">
              <a:lnSpc>
                <a:spcPct val="100000"/>
              </a:lnSpc>
              <a:buAutoNum type="arabicPeriod"/>
              <a:tabLst>
                <a:tab pos="335280" algn="l"/>
              </a:tabLst>
            </a:pP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Appendix: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Glossary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of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Terms</a:t>
            </a:r>
            <a:endParaRPr sz="1000" dirty="0">
              <a:latin typeface="Montserrat SemiBold"/>
              <a:cs typeface="Montserrat Semi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2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27FFB0-863C-4343-9E79-6E8AA0D6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3DD967F8-D4BD-B849-962E-D5D5257CAE64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348243"/>
            <a:ext cx="35890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0" dirty="0">
                <a:solidFill>
                  <a:srgbClr val="2E5BB9"/>
                </a:solidFill>
                <a:latin typeface="Montserrat"/>
                <a:cs typeface="Montserrat"/>
              </a:rPr>
              <a:t>3.3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50" dirty="0">
                <a:solidFill>
                  <a:srgbClr val="2E5BB9"/>
                </a:solidFill>
                <a:latin typeface="Montserrat"/>
                <a:cs typeface="Montserrat"/>
              </a:rPr>
              <a:t>PCM: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25" dirty="0">
                <a:solidFill>
                  <a:srgbClr val="2E5BB9"/>
                </a:solidFill>
                <a:latin typeface="Montserrat"/>
                <a:cs typeface="Montserrat"/>
              </a:rPr>
              <a:t>Protection</a:t>
            </a:r>
            <a:r>
              <a:rPr sz="17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14" dirty="0">
                <a:solidFill>
                  <a:srgbClr val="2E5BB9"/>
                </a:solidFill>
                <a:latin typeface="Montserrat"/>
                <a:cs typeface="Montserrat"/>
              </a:rPr>
              <a:t>Circuit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10" dirty="0">
                <a:solidFill>
                  <a:srgbClr val="2E5BB9"/>
                </a:solidFill>
                <a:latin typeface="Montserrat"/>
                <a:cs typeface="Montserrat"/>
              </a:rPr>
              <a:t>Modules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" y="734202"/>
            <a:ext cx="5547995" cy="18345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46355">
              <a:lnSpc>
                <a:spcPct val="100000"/>
              </a:lnSpc>
              <a:spcBef>
                <a:spcPts val="90"/>
              </a:spcBef>
            </a:pPr>
            <a:r>
              <a:rPr sz="1000" spc="-60" dirty="0">
                <a:latin typeface="Montserrat"/>
                <a:cs typeface="Montserrat"/>
              </a:rPr>
              <a:t>Safety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most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critical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component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lithium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design.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Power,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we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go </a:t>
            </a:r>
            <a:r>
              <a:rPr sz="1000" spc="-70" dirty="0">
                <a:latin typeface="Montserrat"/>
                <a:cs typeface="Montserrat"/>
              </a:rPr>
              <a:t>beyond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minimum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regulatory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requirements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deploying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multiple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layers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electronic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60" dirty="0">
                <a:latin typeface="Montserrat"/>
                <a:cs typeface="Montserrat"/>
              </a:rPr>
              <a:t>physical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ensure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safe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operation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your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product.</a:t>
            </a:r>
            <a:endParaRPr sz="1000" dirty="0">
              <a:latin typeface="Montserrat"/>
              <a:cs typeface="Montserrat"/>
            </a:endParaRPr>
          </a:p>
          <a:p>
            <a:pPr marL="140970" marR="121285" indent="-90805">
              <a:lnSpc>
                <a:spcPct val="100000"/>
              </a:lnSpc>
              <a:spcBef>
                <a:spcPts val="600"/>
              </a:spcBef>
              <a:buClr>
                <a:srgbClr val="FF7E00"/>
              </a:buClr>
              <a:buSzPct val="110000"/>
              <a:buFont typeface="Arial"/>
              <a:buChar char="•"/>
              <a:tabLst>
                <a:tab pos="143510" algn="l"/>
              </a:tabLst>
            </a:pP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Primary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and</a:t>
            </a:r>
            <a:r>
              <a:rPr sz="100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Secondary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Safety</a:t>
            </a:r>
            <a:r>
              <a:rPr sz="100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Circuits: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Our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world-</a:t>
            </a:r>
            <a:r>
              <a:rPr sz="1000" spc="-60" dirty="0">
                <a:latin typeface="Montserrat"/>
                <a:cs typeface="Montserrat"/>
              </a:rPr>
              <a:t>class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include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primary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safety 	</a:t>
            </a:r>
            <a:r>
              <a:rPr sz="1000" spc="-55" dirty="0">
                <a:latin typeface="Montserrat"/>
                <a:cs typeface="Montserrat"/>
              </a:rPr>
              <a:t>circuit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basic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safety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functions: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over-</a:t>
            </a:r>
            <a:r>
              <a:rPr sz="1000" spc="-55" dirty="0">
                <a:latin typeface="Montserrat"/>
                <a:cs typeface="Montserrat"/>
              </a:rPr>
              <a:t>voltage,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under-</a:t>
            </a:r>
            <a:r>
              <a:rPr sz="1000" spc="-55" dirty="0">
                <a:latin typeface="Montserrat"/>
                <a:cs typeface="Montserrat"/>
              </a:rPr>
              <a:t>voltage,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over-</a:t>
            </a:r>
            <a:r>
              <a:rPr sz="1000" spc="-55" dirty="0">
                <a:latin typeface="Montserrat"/>
                <a:cs typeface="Montserrat"/>
              </a:rPr>
              <a:t>current,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	</a:t>
            </a:r>
            <a:r>
              <a:rPr sz="1000" spc="-75" dirty="0">
                <a:latin typeface="Montserrat"/>
                <a:cs typeface="Montserrat"/>
              </a:rPr>
              <a:t>over/under-</a:t>
            </a:r>
            <a:r>
              <a:rPr sz="1000" spc="-65" dirty="0">
                <a:latin typeface="Montserrat"/>
                <a:cs typeface="Montserrat"/>
              </a:rPr>
              <a:t>temperature.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Crucially,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we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also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include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secondary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safety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to 	</a:t>
            </a:r>
            <a:r>
              <a:rPr sz="1000" spc="-60" dirty="0">
                <a:latin typeface="Montserrat"/>
                <a:cs typeface="Montserrat"/>
              </a:rPr>
              <a:t>protect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unlikely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event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primary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fails.</a:t>
            </a:r>
            <a:endParaRPr sz="1000" dirty="0">
              <a:latin typeface="Montserrat"/>
              <a:cs typeface="Montserrat"/>
            </a:endParaRPr>
          </a:p>
          <a:p>
            <a:pPr marL="140970" marR="43180" indent="-90805">
              <a:lnSpc>
                <a:spcPct val="100000"/>
              </a:lnSpc>
              <a:spcBef>
                <a:spcPts val="450"/>
              </a:spcBef>
              <a:buClr>
                <a:srgbClr val="FF7E00"/>
              </a:buClr>
              <a:buSzPct val="110000"/>
              <a:buFont typeface="Arial"/>
              <a:buChar char="•"/>
              <a:tabLst>
                <a:tab pos="143510" algn="l"/>
              </a:tabLst>
            </a:pPr>
            <a:r>
              <a:rPr sz="100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PCM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Architecture: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These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protection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contained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within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Protection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Module </a:t>
            </a:r>
            <a:r>
              <a:rPr lang="en-CN" sz="1000" spc="-10" dirty="0">
                <a:latin typeface="Montserrat"/>
                <a:cs typeface="Montserrat"/>
              </a:rPr>
              <a:t>	</a:t>
            </a:r>
            <a:r>
              <a:rPr sz="1000" spc="-65" dirty="0">
                <a:latin typeface="Montserrat"/>
                <a:cs typeface="Montserrat"/>
              </a:rPr>
              <a:t>(PCM),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which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integral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part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overall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BMS.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While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off-</a:t>
            </a:r>
            <a:r>
              <a:rPr sz="1000" spc="-60" dirty="0">
                <a:latin typeface="Montserrat"/>
                <a:cs typeface="Montserrat"/>
              </a:rPr>
              <a:t>the-</a:t>
            </a:r>
            <a:r>
              <a:rPr sz="1000" spc="-55" dirty="0">
                <a:latin typeface="Montserrat"/>
                <a:cs typeface="Montserrat"/>
              </a:rPr>
              <a:t>shelf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PCMs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exist,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not 	</a:t>
            </a:r>
            <a:r>
              <a:rPr sz="1000" spc="-55" dirty="0">
                <a:latin typeface="Montserrat"/>
                <a:cs typeface="Montserrat"/>
              </a:rPr>
              <a:t>suitable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professional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every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unique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parameters.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We 	</a:t>
            </a:r>
            <a:r>
              <a:rPr sz="1000" spc="-70" dirty="0">
                <a:latin typeface="Montserrat"/>
                <a:cs typeface="Montserrat"/>
              </a:rPr>
              <a:t>custom-</a:t>
            </a:r>
            <a:r>
              <a:rPr sz="1000" spc="-60" dirty="0">
                <a:latin typeface="Montserrat"/>
                <a:cs typeface="Montserrat"/>
              </a:rPr>
              <a:t>design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PCM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every</a:t>
            </a:r>
            <a:r>
              <a:rPr sz="1000" spc="-10" dirty="0">
                <a:latin typeface="Montserrat"/>
                <a:cs typeface="Montserrat"/>
              </a:rPr>
              <a:t> project.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194" y="4715165"/>
            <a:ext cx="5412105" cy="1609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8270" marR="82550" indent="-90805">
              <a:lnSpc>
                <a:spcPct val="100000"/>
              </a:lnSpc>
              <a:spcBef>
                <a:spcPts val="125"/>
              </a:spcBef>
              <a:buClr>
                <a:srgbClr val="FF7E00"/>
              </a:buClr>
              <a:buSzPct val="110000"/>
              <a:buFont typeface="Arial"/>
              <a:buChar char="•"/>
              <a:tabLst>
                <a:tab pos="130810" algn="l"/>
              </a:tabLst>
            </a:pPr>
            <a:r>
              <a:rPr sz="1000" b="1" spc="-85" dirty="0">
                <a:solidFill>
                  <a:srgbClr val="2E5BB9"/>
                </a:solidFill>
                <a:latin typeface="Montserrat SemiBold"/>
                <a:cs typeface="Montserrat SemiBold"/>
              </a:rPr>
              <a:t>MOSFET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and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IC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Technology:</a:t>
            </a:r>
            <a:r>
              <a:rPr sz="10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PCM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uses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integrated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(ICs)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MOSFETs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switch 	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lithium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out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circuit.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IC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detects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upper</a:t>
            </a:r>
            <a:r>
              <a:rPr sz="1000" spc="-10" dirty="0">
                <a:latin typeface="Montserrat"/>
                <a:cs typeface="Montserrat"/>
              </a:rPr>
              <a:t> current 	</a:t>
            </a:r>
            <a:r>
              <a:rPr sz="1000" spc="-55" dirty="0">
                <a:latin typeface="Montserrat"/>
                <a:cs typeface="Montserrat"/>
              </a:rPr>
              <a:t>limit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been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reached,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instantly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interrupts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prevent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damage.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Many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these 	</a:t>
            </a:r>
            <a:r>
              <a:rPr sz="1000" spc="-60" dirty="0">
                <a:latin typeface="Montserrat"/>
                <a:cs typeface="Montserrat"/>
              </a:rPr>
              <a:t>protections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resettable,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but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fail-</a:t>
            </a:r>
            <a:r>
              <a:rPr sz="1000" spc="-50" dirty="0">
                <a:latin typeface="Montserrat"/>
                <a:cs typeface="Montserrat"/>
              </a:rPr>
              <a:t>safe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environments,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non- 	</a:t>
            </a:r>
            <a:r>
              <a:rPr sz="1000" spc="-60" dirty="0">
                <a:latin typeface="Montserrat"/>
                <a:cs typeface="Montserrat"/>
              </a:rPr>
              <a:t>resettable</a:t>
            </a:r>
            <a:r>
              <a:rPr sz="1000" spc="3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fuses.</a:t>
            </a:r>
            <a:endParaRPr sz="1000" dirty="0">
              <a:latin typeface="Montserrat"/>
              <a:cs typeface="Montserrat"/>
            </a:endParaRPr>
          </a:p>
          <a:p>
            <a:pPr marL="128270" marR="30480" indent="-90805">
              <a:lnSpc>
                <a:spcPct val="100000"/>
              </a:lnSpc>
              <a:spcBef>
                <a:spcPts val="450"/>
              </a:spcBef>
              <a:buClr>
                <a:srgbClr val="FF7E00"/>
              </a:buClr>
              <a:buSzPct val="110000"/>
              <a:buFont typeface="Arial"/>
              <a:buChar char="•"/>
              <a:tabLst>
                <a:tab pos="130810" algn="l"/>
              </a:tabLst>
            </a:pP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Safety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First</a:t>
            </a:r>
            <a:r>
              <a:rPr sz="100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Approach: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Given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proliferation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newer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manufacturers,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implementing 	</a:t>
            </a:r>
            <a:r>
              <a:rPr sz="1000" spc="-60" dirty="0">
                <a:latin typeface="Montserrat"/>
                <a:cs typeface="Montserrat"/>
              </a:rPr>
              <a:t>robust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PCMs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both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primary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secondary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safety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mechanisms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utmost 	</a:t>
            </a:r>
            <a:r>
              <a:rPr sz="1000" spc="-65" dirty="0">
                <a:latin typeface="Montserrat"/>
                <a:cs typeface="Montserrat"/>
              </a:rPr>
              <a:t>importance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company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wants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make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device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portable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safe.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Power's 	</a:t>
            </a:r>
            <a:r>
              <a:rPr sz="1000" spc="-65" dirty="0">
                <a:latin typeface="Montserrat"/>
                <a:cs typeface="Montserrat"/>
              </a:rPr>
              <a:t>deep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history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these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designs,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including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vast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library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proven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software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firmware, 	</a:t>
            </a:r>
            <a:r>
              <a:rPr sz="1000" spc="-60" dirty="0">
                <a:latin typeface="Montserrat"/>
                <a:cs typeface="Montserrat"/>
              </a:rPr>
              <a:t>ensures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highest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level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safety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any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application.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20</a:t>
            </a:fld>
            <a:endParaRPr sz="95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D84EFCA-A497-9D4F-BCC3-8D33F885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0566"/>
            <a:ext cx="57531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611D3AF-1BA1-4D4B-94C3-08D651D6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49A411B0-A905-274C-87B4-D1F3F552A23F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5" dirty="0"/>
              <a:t>3.4</a:t>
            </a:r>
            <a:r>
              <a:rPr spc="-35" dirty="0"/>
              <a:t> </a:t>
            </a:r>
            <a:r>
              <a:rPr spc="-95" dirty="0"/>
              <a:t>Fuel</a:t>
            </a:r>
            <a:r>
              <a:rPr spc="-30" dirty="0"/>
              <a:t> </a:t>
            </a:r>
            <a:r>
              <a:rPr spc="-110" dirty="0"/>
              <a:t>Gauge</a:t>
            </a:r>
            <a:r>
              <a:rPr spc="-35" dirty="0"/>
              <a:t> </a:t>
            </a:r>
            <a:r>
              <a:rPr spc="-114" dirty="0"/>
              <a:t>and</a:t>
            </a:r>
            <a:r>
              <a:rPr spc="-30" dirty="0"/>
              <a:t> </a:t>
            </a:r>
            <a:r>
              <a:rPr spc="-110" dirty="0"/>
              <a:t>State</a:t>
            </a:r>
            <a:r>
              <a:rPr spc="-30" dirty="0"/>
              <a:t> </a:t>
            </a:r>
            <a:r>
              <a:rPr spc="-85" dirty="0"/>
              <a:t>of</a:t>
            </a:r>
            <a:r>
              <a:rPr spc="-35" dirty="0"/>
              <a:t> </a:t>
            </a:r>
            <a:r>
              <a:rPr spc="-65" dirty="0"/>
              <a:t>Charge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00" y="889888"/>
            <a:ext cx="5381625" cy="1167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59385">
              <a:lnSpc>
                <a:spcPct val="100000"/>
              </a:lnSpc>
              <a:spcBef>
                <a:spcPts val="90"/>
              </a:spcBef>
            </a:pP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fuel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gauge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informs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user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how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much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left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relative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10" dirty="0">
                <a:latin typeface="Montserrat"/>
                <a:cs typeface="Montserrat"/>
              </a:rPr>
              <a:t> total </a:t>
            </a:r>
            <a:r>
              <a:rPr sz="1000" spc="-65" dirty="0">
                <a:latin typeface="Montserrat"/>
                <a:cs typeface="Montserrat"/>
              </a:rPr>
              <a:t>capacity.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cost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complexity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fuel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gauge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vary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depending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accuracy.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000" spc="-75" dirty="0">
                <a:latin typeface="Montserrat"/>
                <a:cs typeface="Montserrat"/>
              </a:rPr>
              <a:t>For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do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not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high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precision,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simple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voltage-</a:t>
            </a:r>
            <a:r>
              <a:rPr sz="1000" spc="-70" dirty="0">
                <a:latin typeface="Montserrat"/>
                <a:cs typeface="Montserrat"/>
              </a:rPr>
              <a:t>based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lookup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gauge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may </a:t>
            </a:r>
            <a:r>
              <a:rPr sz="1000" spc="-65" dirty="0">
                <a:latin typeface="Montserrat"/>
                <a:cs typeface="Montserrat"/>
              </a:rPr>
              <a:t>only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add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10%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pack's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cost.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However,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high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accuracy,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 </a:t>
            </a:r>
            <a:r>
              <a:rPr sz="1000" spc="-60" dirty="0">
                <a:latin typeface="Montserrat"/>
                <a:cs typeface="Montserrat"/>
              </a:rPr>
              <a:t>sophisticated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coulomb-</a:t>
            </a:r>
            <a:r>
              <a:rPr sz="1000" spc="-65" dirty="0">
                <a:latin typeface="Montserrat"/>
                <a:cs typeface="Montserrat"/>
              </a:rPr>
              <a:t>counting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impedance-</a:t>
            </a:r>
            <a:r>
              <a:rPr sz="1000" spc="-65" dirty="0">
                <a:latin typeface="Montserrat"/>
                <a:cs typeface="Montserrat"/>
              </a:rPr>
              <a:t>tracking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fuel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gauge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could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potentially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double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small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multi-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good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news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value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received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 </a:t>
            </a:r>
            <a:r>
              <a:rPr sz="1000" spc="-70" dirty="0">
                <a:latin typeface="Montserrat"/>
                <a:cs typeface="Montserrat"/>
              </a:rPr>
              <a:t>accurate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fuel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gauge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often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far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outweighs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additional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cost.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437" y="4775692"/>
            <a:ext cx="5252720" cy="10445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200" b="1" spc="-125" dirty="0">
                <a:solidFill>
                  <a:srgbClr val="2E5BB9"/>
                </a:solidFill>
                <a:latin typeface="Montserrat"/>
                <a:cs typeface="Montserrat"/>
              </a:rPr>
              <a:t>What</a:t>
            </a:r>
            <a:r>
              <a:rPr sz="12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75" dirty="0">
                <a:solidFill>
                  <a:srgbClr val="2E5BB9"/>
                </a:solidFill>
                <a:latin typeface="Montserrat"/>
                <a:cs typeface="Montserrat"/>
              </a:rPr>
              <a:t>is</a:t>
            </a:r>
            <a:r>
              <a:rPr sz="12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05" dirty="0">
                <a:solidFill>
                  <a:srgbClr val="2E5BB9"/>
                </a:solidFill>
                <a:latin typeface="Montserrat"/>
                <a:cs typeface="Montserrat"/>
              </a:rPr>
              <a:t>a</a:t>
            </a:r>
            <a:r>
              <a:rPr sz="12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9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2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00" dirty="0">
                <a:solidFill>
                  <a:srgbClr val="2E5BB9"/>
                </a:solidFill>
                <a:latin typeface="Montserrat"/>
                <a:cs typeface="Montserrat"/>
              </a:rPr>
              <a:t>Fuel</a:t>
            </a:r>
            <a:r>
              <a:rPr sz="12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"/>
                <a:cs typeface="Montserrat"/>
              </a:rPr>
              <a:t>Gauge?</a:t>
            </a:r>
            <a:endParaRPr sz="12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</a:pPr>
            <a:r>
              <a:rPr sz="1000" spc="-60" dirty="0">
                <a:latin typeface="Montserrat"/>
                <a:cs typeface="Montserrat"/>
              </a:rPr>
              <a:t>Unlike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fuel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gauge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car,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where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tank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size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constant,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capacity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(its</a:t>
            </a:r>
            <a:r>
              <a:rPr sz="1000" spc="-10" dirty="0">
                <a:latin typeface="Montserrat"/>
                <a:cs typeface="Montserrat"/>
              </a:rPr>
              <a:t> "tank </a:t>
            </a:r>
            <a:r>
              <a:rPr sz="1000" spc="-50" dirty="0">
                <a:latin typeface="Montserrat"/>
                <a:cs typeface="Montserrat"/>
              </a:rPr>
              <a:t>size")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constantly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changing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temperature,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age,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rate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energy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consumption.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To </a:t>
            </a:r>
            <a:r>
              <a:rPr sz="1000" spc="-65" dirty="0">
                <a:latin typeface="Montserrat"/>
                <a:cs typeface="Montserrat"/>
              </a:rPr>
              <a:t>accurately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calculate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remaining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capacity,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these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variables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must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accounted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for.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b="1" spc="-95" dirty="0">
                <a:solidFill>
                  <a:srgbClr val="2E5BB9"/>
                </a:solidFill>
                <a:latin typeface="Montserrat"/>
                <a:cs typeface="Montserrat"/>
              </a:rPr>
              <a:t>Primary</a:t>
            </a:r>
            <a:r>
              <a:rPr sz="12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00" dirty="0">
                <a:solidFill>
                  <a:srgbClr val="2E5BB9"/>
                </a:solidFill>
                <a:latin typeface="Montserrat"/>
                <a:cs typeface="Montserrat"/>
              </a:rPr>
              <a:t>Fuel</a:t>
            </a:r>
            <a:r>
              <a:rPr sz="12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00" dirty="0">
                <a:solidFill>
                  <a:srgbClr val="2E5BB9"/>
                </a:solidFill>
                <a:latin typeface="Montserrat"/>
                <a:cs typeface="Montserrat"/>
              </a:rPr>
              <a:t>Gauging</a:t>
            </a:r>
            <a:r>
              <a:rPr sz="12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"/>
                <a:cs typeface="Montserrat"/>
              </a:rPr>
              <a:t>Methods: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136" y="5861877"/>
            <a:ext cx="19050" cy="1066800"/>
          </a:xfrm>
          <a:custGeom>
            <a:avLst/>
            <a:gdLst/>
            <a:ahLst/>
            <a:cxnLst/>
            <a:rect l="l" t="t" r="r" b="b"/>
            <a:pathLst>
              <a:path w="19050" h="1066800">
                <a:moveTo>
                  <a:pt x="19049" y="1066799"/>
                </a:moveTo>
                <a:lnTo>
                  <a:pt x="0" y="1066799"/>
                </a:lnTo>
                <a:lnTo>
                  <a:pt x="0" y="0"/>
                </a:lnTo>
                <a:lnTo>
                  <a:pt x="19049" y="0"/>
                </a:lnTo>
                <a:lnTo>
                  <a:pt x="19049" y="10667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8686" y="5833396"/>
            <a:ext cx="1660525" cy="1095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Voltage</a:t>
            </a:r>
            <a:r>
              <a:rPr sz="10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Lookup</a:t>
            </a:r>
            <a:endParaRPr sz="100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</a:pP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state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is </a:t>
            </a:r>
            <a:r>
              <a:rPr sz="1000" spc="-60" dirty="0">
                <a:latin typeface="Montserrat"/>
                <a:cs typeface="Montserrat"/>
              </a:rPr>
              <a:t>estimated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measuring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the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70" dirty="0">
                <a:latin typeface="Montserrat"/>
                <a:cs typeface="Montserrat"/>
              </a:rPr>
              <a:t>comparing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10" dirty="0">
                <a:latin typeface="Montserrat"/>
                <a:cs typeface="Montserrat"/>
              </a:rPr>
              <a:t> internal </a:t>
            </a:r>
            <a:r>
              <a:rPr sz="1000" spc="-70" dirty="0">
                <a:latin typeface="Montserrat"/>
                <a:cs typeface="Montserrat"/>
              </a:rPr>
              <a:t>lookup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table.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least </a:t>
            </a:r>
            <a:r>
              <a:rPr sz="1000" spc="-70" dirty="0">
                <a:latin typeface="Montserrat"/>
                <a:cs typeface="Montserrat"/>
              </a:rPr>
              <a:t>accurate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method.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5411" y="5861877"/>
            <a:ext cx="19050" cy="1066800"/>
          </a:xfrm>
          <a:custGeom>
            <a:avLst/>
            <a:gdLst/>
            <a:ahLst/>
            <a:cxnLst/>
            <a:rect l="l" t="t" r="r" b="b"/>
            <a:pathLst>
              <a:path w="19050" h="1066800">
                <a:moveTo>
                  <a:pt x="19049" y="1066799"/>
                </a:moveTo>
                <a:lnTo>
                  <a:pt x="0" y="1066799"/>
                </a:lnTo>
                <a:lnTo>
                  <a:pt x="0" y="0"/>
                </a:lnTo>
                <a:lnTo>
                  <a:pt x="19049" y="0"/>
                </a:lnTo>
                <a:lnTo>
                  <a:pt x="19049" y="10667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4687" y="5833396"/>
            <a:ext cx="1586230" cy="1095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Coulomb</a:t>
            </a:r>
            <a:r>
              <a:rPr sz="10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0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Counting</a:t>
            </a:r>
            <a:endParaRPr sz="100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</a:pP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total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amount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energy</a:t>
            </a:r>
            <a:r>
              <a:rPr sz="1000" spc="-60" dirty="0">
                <a:latin typeface="Montserrat"/>
                <a:cs typeface="Montserrat"/>
              </a:rPr>
              <a:t> entering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leaving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the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precisely </a:t>
            </a:r>
            <a:r>
              <a:rPr sz="1000" spc="-65" dirty="0">
                <a:latin typeface="Montserrat"/>
                <a:cs typeface="Montserrat"/>
              </a:rPr>
              <a:t>measured.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more </a:t>
            </a:r>
            <a:r>
              <a:rPr sz="1000" spc="-70" dirty="0">
                <a:latin typeface="Montserrat"/>
                <a:cs typeface="Montserrat"/>
              </a:rPr>
              <a:t>accurate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but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drift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over </a:t>
            </a:r>
            <a:r>
              <a:rPr sz="1000" spc="-10" dirty="0">
                <a:latin typeface="Montserrat"/>
                <a:cs typeface="Montserrat"/>
              </a:rPr>
              <a:t>time.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55161" y="5861877"/>
            <a:ext cx="19050" cy="1066800"/>
          </a:xfrm>
          <a:custGeom>
            <a:avLst/>
            <a:gdLst/>
            <a:ahLst/>
            <a:cxnLst/>
            <a:rect l="l" t="t" r="r" b="b"/>
            <a:pathLst>
              <a:path w="19050" h="1066800">
                <a:moveTo>
                  <a:pt x="19049" y="1066799"/>
                </a:moveTo>
                <a:lnTo>
                  <a:pt x="0" y="1066799"/>
                </a:lnTo>
                <a:lnTo>
                  <a:pt x="0" y="0"/>
                </a:lnTo>
                <a:lnTo>
                  <a:pt x="19049" y="0"/>
                </a:lnTo>
                <a:lnTo>
                  <a:pt x="19049" y="10667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40837" y="5833396"/>
            <a:ext cx="1650364" cy="942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79705">
              <a:lnSpc>
                <a:spcPct val="100000"/>
              </a:lnSpc>
              <a:spcBef>
                <a:spcPts val="125"/>
              </a:spcBef>
            </a:pPr>
            <a:r>
              <a:rPr sz="10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Combination</a:t>
            </a:r>
            <a:r>
              <a:rPr sz="10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0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Method </a:t>
            </a:r>
            <a:r>
              <a:rPr sz="1000" spc="-65" dirty="0">
                <a:latin typeface="Montserrat"/>
                <a:cs typeface="Montserrat"/>
              </a:rPr>
              <a:t>Uses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both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lookup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coulomb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counting,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 </a:t>
            </a:r>
            <a:r>
              <a:rPr sz="1000" spc="-75" dirty="0">
                <a:latin typeface="Montserrat"/>
                <a:cs typeface="Montserrat"/>
              </a:rPr>
              <a:t>each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method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correcting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for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inaccuracies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the </a:t>
            </a:r>
            <a:r>
              <a:rPr sz="1000" spc="-10" dirty="0">
                <a:latin typeface="Montserrat"/>
                <a:cs typeface="Montserrat"/>
              </a:rPr>
              <a:t>other.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21</a:t>
            </a:fld>
            <a:endParaRPr sz="95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09D49FF-0C91-EC4F-8D32-2892259C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6D55B861-24B0-4C4F-8C48-F8AE8ECD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7" y="2214102"/>
            <a:ext cx="4191260" cy="23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9CF0427D-69ED-0644-BE3C-FC46CBE529F3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272533"/>
            <a:ext cx="5412105" cy="98488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700" b="1" spc="-105" dirty="0">
                <a:solidFill>
                  <a:srgbClr val="2E5BB9"/>
                </a:solidFill>
                <a:latin typeface="Montserrat"/>
                <a:cs typeface="Montserrat"/>
              </a:rPr>
              <a:t>3.5</a:t>
            </a:r>
            <a:r>
              <a:rPr sz="170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45" dirty="0">
                <a:solidFill>
                  <a:srgbClr val="2E5BB9"/>
                </a:solidFill>
                <a:latin typeface="Montserrat"/>
                <a:cs typeface="Montserrat"/>
              </a:rPr>
              <a:t>Advanced</a:t>
            </a:r>
            <a:r>
              <a:rPr sz="170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50" dirty="0">
                <a:solidFill>
                  <a:srgbClr val="2E5BB9"/>
                </a:solidFill>
                <a:latin typeface="Montserrat"/>
                <a:cs typeface="Montserrat"/>
              </a:rPr>
              <a:t>GPIO</a:t>
            </a:r>
            <a:r>
              <a:rPr sz="170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2E5BB9"/>
                </a:solidFill>
                <a:latin typeface="Montserrat"/>
                <a:cs typeface="Montserrat"/>
              </a:rPr>
              <a:t>Options</a:t>
            </a:r>
            <a:endParaRPr sz="17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685"/>
              </a:spcBef>
            </a:pPr>
            <a:r>
              <a:rPr sz="1000" spc="-65" dirty="0">
                <a:latin typeface="Montserrat"/>
                <a:cs typeface="Montserrat"/>
              </a:rPr>
              <a:t>General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Purpose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Input/Outputs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(GPIO)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added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nearly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custom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pack, </a:t>
            </a:r>
            <a:r>
              <a:rPr sz="1000" spc="-65" dirty="0">
                <a:latin typeface="Montserrat"/>
                <a:cs typeface="Montserrat"/>
              </a:rPr>
              <a:t>providing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simple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two-</a:t>
            </a:r>
            <a:r>
              <a:rPr sz="1000" spc="-65" dirty="0">
                <a:latin typeface="Montserrat"/>
                <a:cs typeface="Montserrat"/>
              </a:rPr>
              <a:t>wire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interface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(like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I2C)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control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subsystems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even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functions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product</a:t>
            </a:r>
            <a:r>
              <a:rPr sz="1000" spc="-10" dirty="0">
                <a:latin typeface="Montserrat"/>
                <a:cs typeface="Montserrat"/>
              </a:rPr>
              <a:t> itself.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799" y="1308988"/>
            <a:ext cx="545973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000" spc="-80" dirty="0">
                <a:latin typeface="Montserrat"/>
                <a:cs typeface="Montserrat"/>
              </a:rPr>
              <a:t>GPIO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particularly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useful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system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needs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additional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logic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wasn't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originally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designed </a:t>
            </a:r>
            <a:r>
              <a:rPr sz="1000" spc="-65" dirty="0">
                <a:latin typeface="Montserrat"/>
                <a:cs typeface="Montserrat"/>
              </a:rPr>
              <a:t>into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main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product,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when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single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needs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support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multiple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product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SKUs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different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requirements.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example,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if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different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products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different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regulated </a:t>
            </a:r>
            <a:r>
              <a:rPr sz="1000" spc="-55" dirty="0">
                <a:latin typeface="Montserrat"/>
                <a:cs typeface="Montserrat"/>
              </a:rPr>
              <a:t>voltages,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GPIO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used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adjust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output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regulator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based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on</a:t>
            </a:r>
            <a:r>
              <a:rPr sz="1000" spc="-10" dirty="0">
                <a:latin typeface="Montserrat"/>
                <a:cs typeface="Montserrat"/>
              </a:rPr>
              <a:t> software </a:t>
            </a:r>
            <a:r>
              <a:rPr sz="1000" spc="-80" dirty="0">
                <a:latin typeface="Montserrat"/>
                <a:cs typeface="Montserrat"/>
              </a:rPr>
              <a:t>commands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each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system.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allows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one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intelligently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many </a:t>
            </a:r>
            <a:r>
              <a:rPr sz="1000" spc="-55" dirty="0">
                <a:latin typeface="Montserrat"/>
                <a:cs typeface="Montserrat"/>
              </a:rPr>
              <a:t>different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products.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131" y="58298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131" y="59822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131" y="61346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131" y="62870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5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131" y="64394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5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131" y="65918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9906" y="5398502"/>
            <a:ext cx="5122545" cy="12884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350" b="1" spc="-105" dirty="0">
                <a:solidFill>
                  <a:srgbClr val="FF7E00"/>
                </a:solidFill>
                <a:latin typeface="Montserrat"/>
                <a:cs typeface="Montserrat"/>
              </a:rPr>
              <a:t>Examples</a:t>
            </a:r>
            <a:r>
              <a:rPr sz="1350" b="1" spc="-25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350" b="1" spc="-90" dirty="0">
                <a:solidFill>
                  <a:srgbClr val="FF7E00"/>
                </a:solidFill>
                <a:latin typeface="Montserrat"/>
                <a:cs typeface="Montserrat"/>
              </a:rPr>
              <a:t>of</a:t>
            </a:r>
            <a:r>
              <a:rPr sz="1350" b="1" spc="-2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350" b="1" spc="-114" dirty="0">
                <a:solidFill>
                  <a:srgbClr val="FF7E00"/>
                </a:solidFill>
                <a:latin typeface="Montserrat"/>
                <a:cs typeface="Montserrat"/>
              </a:rPr>
              <a:t>GPIO</a:t>
            </a:r>
            <a:r>
              <a:rPr sz="1350" b="1" spc="-2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350" b="1" spc="-10" dirty="0">
                <a:solidFill>
                  <a:srgbClr val="FF7E00"/>
                </a:solidFill>
                <a:latin typeface="Montserrat"/>
                <a:cs typeface="Montserrat"/>
              </a:rPr>
              <a:t>Options:</a:t>
            </a:r>
            <a:endParaRPr sz="1350" dirty="0">
              <a:latin typeface="Montserrat"/>
              <a:cs typeface="Montserrat"/>
            </a:endParaRPr>
          </a:p>
          <a:p>
            <a:pPr marL="164465" marR="3211195">
              <a:lnSpc>
                <a:spcPct val="100000"/>
              </a:lnSpc>
              <a:spcBef>
                <a:spcPts val="455"/>
              </a:spcBef>
            </a:pPr>
            <a:r>
              <a:rPr sz="1000" spc="-60" dirty="0">
                <a:latin typeface="Montserrat"/>
                <a:cs typeface="Montserrat"/>
              </a:rPr>
              <a:t>Adjust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charger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current </a:t>
            </a:r>
            <a:r>
              <a:rPr sz="1000" spc="-75" dirty="0">
                <a:latin typeface="Montserrat"/>
                <a:cs typeface="Montserrat"/>
              </a:rPr>
              <a:t>Turn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LED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indicators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off</a:t>
            </a:r>
            <a:endParaRPr sz="1000" dirty="0">
              <a:latin typeface="Montserrat"/>
              <a:cs typeface="Montserrat"/>
            </a:endParaRPr>
          </a:p>
          <a:p>
            <a:pPr marL="164465">
              <a:lnSpc>
                <a:spcPct val="100000"/>
              </a:lnSpc>
            </a:pPr>
            <a:r>
              <a:rPr sz="1000" spc="-75" dirty="0">
                <a:latin typeface="Montserrat"/>
                <a:cs typeface="Montserrat"/>
              </a:rPr>
              <a:t>Read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internal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hardware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status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indicators</a:t>
            </a:r>
            <a:endParaRPr sz="1000" dirty="0">
              <a:latin typeface="Montserrat"/>
              <a:cs typeface="Montserrat"/>
            </a:endParaRPr>
          </a:p>
          <a:p>
            <a:pPr marL="164465" marR="2075814">
              <a:lnSpc>
                <a:spcPct val="100000"/>
              </a:lnSpc>
            </a:pPr>
            <a:r>
              <a:rPr sz="1000" spc="-60" dirty="0">
                <a:latin typeface="Montserrat"/>
                <a:cs typeface="Montserrat"/>
              </a:rPr>
              <a:t>Activate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switch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between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multiple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banks </a:t>
            </a:r>
            <a:r>
              <a:rPr sz="1000" spc="-60" dirty="0">
                <a:latin typeface="Montserrat"/>
                <a:cs typeface="Montserrat"/>
              </a:rPr>
              <a:t>Adjust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on-</a:t>
            </a:r>
            <a:r>
              <a:rPr sz="1000" spc="-75" dirty="0">
                <a:latin typeface="Montserrat"/>
                <a:cs typeface="Montserrat"/>
              </a:rPr>
              <a:t>board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regulators</a:t>
            </a:r>
            <a:endParaRPr sz="1000" dirty="0">
              <a:latin typeface="Montserrat"/>
              <a:cs typeface="Montserrat"/>
            </a:endParaRPr>
          </a:p>
          <a:p>
            <a:pPr marL="164465">
              <a:lnSpc>
                <a:spcPct val="100000"/>
              </a:lnSpc>
            </a:pPr>
            <a:r>
              <a:rPr sz="1000" spc="-50" dirty="0">
                <a:latin typeface="Montserrat"/>
                <a:cs typeface="Montserrat"/>
              </a:rPr>
              <a:t>Initiate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self-</a:t>
            </a:r>
            <a:r>
              <a:rPr sz="1000" spc="-55" dirty="0">
                <a:latin typeface="Montserrat"/>
                <a:cs typeface="Montserrat"/>
              </a:rPr>
              <a:t>destruct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protocols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intellectual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property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(for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military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applications)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22</a:t>
            </a:fld>
            <a:endParaRPr sz="95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AC2AB11-B552-D947-ABA4-529F7B14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art 1: Core Functions of a Battery Fuel Gauge">
            <a:extLst>
              <a:ext uri="{FF2B5EF4-FFF2-40B4-BE49-F238E27FC236}">
                <a16:creationId xmlns:a16="http://schemas.microsoft.com/office/drawing/2014/main" id="{85AB7F52-38FF-D44A-88A7-8DB32DDC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6" y="2571720"/>
            <a:ext cx="4438650" cy="249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D2CE2C44-7FD9-4543-93C0-DD1A95C7A31B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2838449"/>
            <a:ext cx="66674" cy="761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0999" y="3409949"/>
            <a:ext cx="57150" cy="76200"/>
          </a:xfrm>
          <a:custGeom>
            <a:avLst/>
            <a:gdLst/>
            <a:ahLst/>
            <a:cxnLst/>
            <a:rect l="l" t="t" r="r" b="b"/>
            <a:pathLst>
              <a:path w="57150" h="76200">
                <a:moveTo>
                  <a:pt x="32364" y="76199"/>
                </a:moveTo>
                <a:lnTo>
                  <a:pt x="24785" y="76199"/>
                </a:lnTo>
                <a:lnTo>
                  <a:pt x="21140" y="75474"/>
                </a:lnTo>
                <a:lnTo>
                  <a:pt x="0" y="51414"/>
                </a:lnTo>
                <a:lnTo>
                  <a:pt x="0" y="4762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51414"/>
                </a:lnTo>
                <a:lnTo>
                  <a:pt x="36009" y="75474"/>
                </a:lnTo>
                <a:lnTo>
                  <a:pt x="32364" y="761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8299" y="1342122"/>
            <a:ext cx="4899660" cy="250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60" dirty="0">
                <a:solidFill>
                  <a:srgbClr val="FF7E00"/>
                </a:solidFill>
                <a:latin typeface="Montserrat SemiBold"/>
                <a:cs typeface="Montserrat SemiBold"/>
              </a:rPr>
              <a:t>Power</a:t>
            </a:r>
            <a:r>
              <a:rPr sz="17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50" dirty="0">
                <a:solidFill>
                  <a:srgbClr val="FF7E00"/>
                </a:solidFill>
                <a:latin typeface="Montserrat SemiBold"/>
                <a:cs typeface="Montserrat SemiBold"/>
              </a:rPr>
              <a:t>System</a:t>
            </a:r>
            <a:r>
              <a:rPr sz="17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FF7E00"/>
                </a:solidFill>
                <a:latin typeface="Montserrat SemiBold"/>
                <a:cs typeface="Montserrat SemiBold"/>
              </a:rPr>
              <a:t>and</a:t>
            </a:r>
            <a:r>
              <a:rPr sz="17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5" dirty="0">
                <a:solidFill>
                  <a:srgbClr val="FF7E00"/>
                </a:solidFill>
                <a:latin typeface="Montserrat SemiBold"/>
                <a:cs typeface="Montserrat SemiBold"/>
              </a:rPr>
              <a:t>Charging</a:t>
            </a:r>
            <a:r>
              <a:rPr sz="17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Design</a:t>
            </a:r>
            <a:endParaRPr sz="170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940"/>
              </a:spcBef>
            </a:pP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All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lithium-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ion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batteries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require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90" dirty="0">
                <a:solidFill>
                  <a:srgbClr val="374050"/>
                </a:solidFill>
                <a:latin typeface="Montserrat"/>
                <a:cs typeface="Montserrat"/>
              </a:rPr>
              <a:t>BMS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because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they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can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fail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if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overcharged,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fully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discharged,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or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operated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outside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their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safe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temperature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window.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complex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systems,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90" dirty="0">
                <a:solidFill>
                  <a:srgbClr val="374050"/>
                </a:solidFill>
                <a:latin typeface="Montserrat"/>
                <a:cs typeface="Montserrat"/>
              </a:rPr>
              <a:t>BMS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essential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protecting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expensive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components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adding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critical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functionality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including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UPS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capabilities,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boosting,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fluctuation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control.</a:t>
            </a:r>
            <a:endParaRPr sz="1150" dirty="0">
              <a:latin typeface="Montserrat"/>
              <a:cs typeface="Montserrat"/>
            </a:endParaRPr>
          </a:p>
          <a:p>
            <a:pPr marL="363220" lvl="1" indent="-2108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63220" algn="l"/>
              </a:tabLst>
            </a:pPr>
            <a:r>
              <a:rPr sz="1200" b="1" spc="-100" dirty="0">
                <a:solidFill>
                  <a:srgbClr val="1F2937"/>
                </a:solidFill>
                <a:latin typeface="Montserrat SemiBold"/>
                <a:cs typeface="Montserrat SemiBold"/>
              </a:rPr>
              <a:t>Integrated</a:t>
            </a:r>
            <a:r>
              <a:rPr sz="120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1F2937"/>
                </a:solidFill>
                <a:latin typeface="Montserrat SemiBold"/>
                <a:cs typeface="Montserrat SemiBold"/>
              </a:rPr>
              <a:t>System</a:t>
            </a:r>
            <a:r>
              <a:rPr sz="120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solidFill>
                  <a:srgbClr val="1F2937"/>
                </a:solidFill>
                <a:latin typeface="Montserrat SemiBold"/>
                <a:cs typeface="Montserrat SemiBold"/>
              </a:rPr>
              <a:t>Output</a:t>
            </a:r>
            <a:r>
              <a:rPr sz="120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Power</a:t>
            </a:r>
            <a:endParaRPr sz="1200" dirty="0">
              <a:latin typeface="Montserrat SemiBold"/>
              <a:cs typeface="Montserrat SemiBold"/>
            </a:endParaRPr>
          </a:p>
          <a:p>
            <a:pPr marL="153670" marR="92710">
              <a:lnSpc>
                <a:spcPct val="100000"/>
              </a:lnSpc>
              <a:spcBef>
                <a:spcPts val="35"/>
              </a:spcBef>
            </a:pP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Cell,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module,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architecture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with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system-</a:t>
            </a:r>
            <a:r>
              <a:rPr sz="1000" spc="-50" dirty="0">
                <a:solidFill>
                  <a:srgbClr val="374050"/>
                </a:solidFill>
                <a:latin typeface="Montserrat"/>
                <a:cs typeface="Montserrat"/>
              </a:rPr>
              <a:t>level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80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management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35" dirty="0">
                <a:solidFill>
                  <a:srgbClr val="374050"/>
                </a:solidFill>
                <a:latin typeface="Montserrat"/>
                <a:cs typeface="Montserrat"/>
              </a:rPr>
              <a:t>and </a:t>
            </a:r>
            <a:r>
              <a:rPr sz="1000" spc="-80" dirty="0">
                <a:solidFill>
                  <a:srgbClr val="374050"/>
                </a:solidFill>
                <a:latin typeface="Montserrat"/>
                <a:cs typeface="Montserrat"/>
              </a:rPr>
              <a:t>UPS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functionality.</a:t>
            </a:r>
            <a:endParaRPr sz="1000" dirty="0">
              <a:latin typeface="Montserrat"/>
              <a:cs typeface="Montserrat"/>
            </a:endParaRPr>
          </a:p>
          <a:p>
            <a:pPr marL="387350" lvl="1" indent="-241300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387350" algn="l"/>
              </a:tabLst>
            </a:pP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Battery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0" dirty="0">
                <a:solidFill>
                  <a:srgbClr val="1F2937"/>
                </a:solidFill>
                <a:latin typeface="Montserrat SemiBold"/>
                <a:cs typeface="Montserrat SemiBold"/>
              </a:rPr>
              <a:t>Charging</a:t>
            </a:r>
            <a:r>
              <a:rPr sz="1200" b="1" spc="-2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Methodologies</a:t>
            </a:r>
            <a:endParaRPr sz="1200" dirty="0">
              <a:latin typeface="Montserrat SemiBold"/>
              <a:cs typeface="Montserrat SemiBold"/>
            </a:endParaRPr>
          </a:p>
          <a:p>
            <a:pPr marL="147320" marR="255270">
              <a:lnSpc>
                <a:spcPct val="100000"/>
              </a:lnSpc>
              <a:spcBef>
                <a:spcPts val="35"/>
              </a:spcBef>
            </a:pP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Constant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Current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(CC),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Constant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Voltage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(CV),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90" dirty="0">
                <a:solidFill>
                  <a:srgbClr val="374050"/>
                </a:solidFill>
                <a:latin typeface="Montserrat"/>
                <a:cs typeface="Montserrat"/>
              </a:rPr>
              <a:t>CC-</a:t>
            </a:r>
            <a:r>
              <a:rPr sz="1000" spc="-80" dirty="0">
                <a:solidFill>
                  <a:srgbClr val="374050"/>
                </a:solidFill>
                <a:latin typeface="Montserrat"/>
                <a:cs typeface="Montserrat"/>
              </a:rPr>
              <a:t>CV,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pulsed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charging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20" dirty="0">
                <a:solidFill>
                  <a:srgbClr val="374050"/>
                </a:solidFill>
                <a:latin typeface="Montserrat"/>
                <a:cs typeface="Montserrat"/>
              </a:rPr>
              <a:t>with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custom</a:t>
            </a:r>
            <a:r>
              <a:rPr sz="10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charger</a:t>
            </a:r>
            <a:r>
              <a:rPr sz="10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design</a:t>
            </a:r>
            <a:r>
              <a:rPr sz="10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options.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90500" cy="7448550"/>
            </a:xfrm>
            <a:custGeom>
              <a:avLst/>
              <a:gdLst/>
              <a:ahLst/>
              <a:cxnLst/>
              <a:rect l="l" t="t" r="r" b="b"/>
              <a:pathLst>
                <a:path w="190500" h="7448550">
                  <a:moveTo>
                    <a:pt x="0" y="7448549"/>
                  </a:moveTo>
                  <a:lnTo>
                    <a:pt x="190499" y="7448549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23</a:t>
            </a:fld>
            <a:endParaRPr sz="950"/>
          </a:p>
        </p:txBody>
      </p:sp>
      <p:pic>
        <p:nvPicPr>
          <p:cNvPr id="14" name="Picture 2" descr="F:\设计\www.juda.cn\2.0版本\首页\0218实验室\光伏储能实验室.jpg">
            <a:extLst>
              <a:ext uri="{FF2B5EF4-FFF2-40B4-BE49-F238E27FC236}">
                <a16:creationId xmlns:a16="http://schemas.microsoft.com/office/drawing/2014/main" id="{1DD066E7-4710-1248-8C79-87D50708B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29" y="4161631"/>
            <a:ext cx="4519715" cy="25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3616E9-0DAF-3C4F-98D3-FF32C047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4CD7F35C-40D7-7A47-9EE8-DB6451D21E45}"/>
              </a:ext>
            </a:extLst>
          </p:cNvPr>
          <p:cNvSpPr txBox="1">
            <a:spLocks/>
          </p:cNvSpPr>
          <p:nvPr/>
        </p:nvSpPr>
        <p:spPr>
          <a:xfrm>
            <a:off x="314749" y="120732"/>
            <a:ext cx="40026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</a:t>
            </a:r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D97A9601-F4B6-D240-8A51-6D8C462CB309}"/>
              </a:ext>
            </a:extLst>
          </p:cNvPr>
          <p:cNvSpPr txBox="1">
            <a:spLocks/>
          </p:cNvSpPr>
          <p:nvPr/>
        </p:nvSpPr>
        <p:spPr>
          <a:xfrm>
            <a:off x="387349" y="549104"/>
            <a:ext cx="4874895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dirty="0"/>
              <a:t>Section 4 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49A1636B-107E-7743-B28C-B0548B3013AC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285971"/>
            <a:ext cx="5450840" cy="112395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70" dirty="0">
                <a:solidFill>
                  <a:srgbClr val="2E5BB9"/>
                </a:solidFill>
                <a:latin typeface="Montserrat"/>
                <a:cs typeface="Montserrat"/>
              </a:rPr>
              <a:t>4.1</a:t>
            </a:r>
            <a:r>
              <a:rPr sz="1650" b="1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10" dirty="0">
                <a:solidFill>
                  <a:srgbClr val="2E5BB9"/>
                </a:solidFill>
                <a:latin typeface="Montserrat"/>
                <a:cs typeface="Montserrat"/>
              </a:rPr>
              <a:t>Integrated</a:t>
            </a:r>
            <a:r>
              <a:rPr sz="1650" b="1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20" dirty="0">
                <a:solidFill>
                  <a:srgbClr val="2E5BB9"/>
                </a:solidFill>
                <a:latin typeface="Montserrat"/>
                <a:cs typeface="Montserrat"/>
              </a:rPr>
              <a:t>System</a:t>
            </a:r>
            <a:r>
              <a:rPr sz="1650" b="1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05" dirty="0">
                <a:solidFill>
                  <a:srgbClr val="2E5BB9"/>
                </a:solidFill>
                <a:latin typeface="Montserrat"/>
                <a:cs typeface="Montserrat"/>
              </a:rPr>
              <a:t>Output</a:t>
            </a:r>
            <a:r>
              <a:rPr sz="1650" b="1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0" dirty="0">
                <a:solidFill>
                  <a:srgbClr val="2E5BB9"/>
                </a:solidFill>
                <a:latin typeface="Montserrat"/>
                <a:cs typeface="Montserrat"/>
              </a:rPr>
              <a:t>Power</a:t>
            </a:r>
            <a:endParaRPr sz="165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</a:pP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Management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System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(BMS)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essential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lithium-ion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batteries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fail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if </a:t>
            </a:r>
            <a:r>
              <a:rPr sz="1000" spc="-65" dirty="0">
                <a:latin typeface="Montserrat"/>
                <a:cs typeface="Montserrat"/>
              </a:rPr>
              <a:t>overcharged,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fully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discharged,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operated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outside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their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safe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temperature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window.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complex </a:t>
            </a:r>
            <a:r>
              <a:rPr sz="1000" spc="-60" dirty="0">
                <a:latin typeface="Montserrat"/>
                <a:cs typeface="Montserrat"/>
              </a:rPr>
              <a:t>systems,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BMS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crucial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expensive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components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adding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critical functionality.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90499" y="17716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499" y="20383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7799" y="1464313"/>
            <a:ext cx="5460365" cy="257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Difference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Between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a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Cell,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Module,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lang="en-US"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Pack</a:t>
            </a:r>
            <a:endParaRPr sz="1200" dirty="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710"/>
              </a:spcBef>
            </a:pPr>
            <a:r>
              <a:rPr lang="en-US" sz="1000" b="1" spc="-60" dirty="0">
                <a:solidFill>
                  <a:srgbClr val="FF7E00"/>
                </a:solidFill>
                <a:latin typeface="Montserrat"/>
                <a:cs typeface="Montserrat"/>
              </a:rPr>
              <a:t>Battery </a:t>
            </a:r>
            <a:r>
              <a:rPr sz="1000" b="1" spc="-60" dirty="0">
                <a:solidFill>
                  <a:srgbClr val="FF7E00"/>
                </a:solidFill>
                <a:latin typeface="Montserrat"/>
                <a:cs typeface="Montserrat"/>
              </a:rPr>
              <a:t>Cell:</a:t>
            </a:r>
            <a:r>
              <a:rPr sz="1000" b="1" spc="-25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basic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electrochemical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unit</a:t>
            </a:r>
            <a:endParaRPr sz="1000" dirty="0">
              <a:latin typeface="Montserrat"/>
              <a:cs typeface="Montserrat"/>
            </a:endParaRPr>
          </a:p>
          <a:p>
            <a:pPr marL="164465" marR="329565">
              <a:lnSpc>
                <a:spcPct val="150000"/>
              </a:lnSpc>
              <a:spcBef>
                <a:spcPts val="300"/>
              </a:spcBef>
            </a:pPr>
            <a:r>
              <a:rPr lang="en-US" sz="1000" b="1" spc="-65" dirty="0">
                <a:solidFill>
                  <a:srgbClr val="FF7E00"/>
                </a:solidFill>
                <a:latin typeface="Montserrat"/>
                <a:cs typeface="Montserrat"/>
              </a:rPr>
              <a:t>Battery </a:t>
            </a:r>
            <a:r>
              <a:rPr sz="1000" b="1" spc="-65" dirty="0">
                <a:solidFill>
                  <a:srgbClr val="FF7E00"/>
                </a:solidFill>
                <a:latin typeface="Montserrat"/>
                <a:cs typeface="Montserrat"/>
              </a:rPr>
              <a:t>Module:</a:t>
            </a:r>
            <a:r>
              <a:rPr sz="1000" b="1" spc="-3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group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connected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series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parallel,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typically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Module </a:t>
            </a:r>
            <a:r>
              <a:rPr sz="1000" spc="-65" dirty="0">
                <a:latin typeface="Montserrat"/>
                <a:cs typeface="Montserrat"/>
              </a:rPr>
              <a:t>Control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Unit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(MCU)</a:t>
            </a:r>
            <a:endParaRPr sz="1000" dirty="0">
              <a:latin typeface="Montserrat"/>
              <a:cs typeface="Montserrat"/>
            </a:endParaRPr>
          </a:p>
          <a:p>
            <a:pPr marL="164465" marR="10160">
              <a:lnSpc>
                <a:spcPct val="150000"/>
              </a:lnSpc>
              <a:spcBef>
                <a:spcPts val="300"/>
              </a:spcBef>
            </a:pPr>
            <a:r>
              <a:rPr sz="1000" b="1" spc="-60" dirty="0">
                <a:solidFill>
                  <a:srgbClr val="FF7E00"/>
                </a:solidFill>
                <a:latin typeface="Montserrat"/>
                <a:cs typeface="Montserrat"/>
              </a:rPr>
              <a:t>Battery</a:t>
            </a:r>
            <a:r>
              <a:rPr lang="en-US" sz="1000" b="1" spc="-60" dirty="0">
                <a:solidFill>
                  <a:srgbClr val="FF7E00"/>
                </a:solidFill>
                <a:latin typeface="Montserrat"/>
                <a:cs typeface="Montserrat"/>
              </a:rPr>
              <a:t> Pack</a:t>
            </a:r>
            <a:r>
              <a:rPr sz="1000" b="1" spc="-60" dirty="0">
                <a:solidFill>
                  <a:srgbClr val="FF7E00"/>
                </a:solidFill>
                <a:latin typeface="Montserrat"/>
                <a:cs typeface="Montserrat"/>
              </a:rPr>
              <a:t>:</a:t>
            </a:r>
            <a:r>
              <a:rPr sz="1000" b="1" spc="-25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complete,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assembled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pack,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which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may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consist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several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modules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connected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to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supervisory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Control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Unit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(BCU)</a:t>
            </a:r>
            <a:endParaRPr sz="1000" dirty="0">
              <a:latin typeface="Montserrat"/>
              <a:cs typeface="Montserrat"/>
            </a:endParaRPr>
          </a:p>
          <a:p>
            <a:pPr marL="12700" marR="81915">
              <a:lnSpc>
                <a:spcPct val="100000"/>
              </a:lnSpc>
              <a:spcBef>
                <a:spcPts val="525"/>
              </a:spcBef>
            </a:pP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BCU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uses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input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MCUs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entire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pack,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calculate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historical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values,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and </a:t>
            </a:r>
            <a:r>
              <a:rPr sz="1000" spc="-60" dirty="0">
                <a:latin typeface="Montserrat"/>
                <a:cs typeface="Montserrat"/>
              </a:rPr>
              <a:t>protect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system.</a:t>
            </a: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Optional</a:t>
            </a:r>
            <a:r>
              <a:rPr sz="12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System</a:t>
            </a:r>
            <a:r>
              <a:rPr sz="12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Output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Power</a:t>
            </a:r>
            <a:r>
              <a:rPr sz="12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Design</a:t>
            </a:r>
            <a:endParaRPr sz="120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  <a:spcBef>
                <a:spcPts val="334"/>
              </a:spcBef>
            </a:pP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Power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add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custom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your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pack's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BMS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make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behave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more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like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supply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uninterruptible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supply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(UPS)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system.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useful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applications that: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499" y="25336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499" y="61721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3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3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499" y="64388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3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3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7799" y="6132226"/>
            <a:ext cx="4644390" cy="9353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40"/>
              </a:spcBef>
            </a:pPr>
            <a:r>
              <a:rPr sz="1000" b="1" spc="-80" dirty="0">
                <a:latin typeface="Montserrat"/>
                <a:cs typeface="Montserrat"/>
              </a:rPr>
              <a:t>Need</a:t>
            </a:r>
            <a:r>
              <a:rPr sz="1000" b="1" spc="-5" dirty="0">
                <a:latin typeface="Montserrat"/>
                <a:cs typeface="Montserrat"/>
              </a:rPr>
              <a:t> </a:t>
            </a:r>
            <a:r>
              <a:rPr sz="1000" b="1" spc="-65" dirty="0">
                <a:latin typeface="Montserrat"/>
                <a:cs typeface="Montserrat"/>
              </a:rPr>
              <a:t>instantaneous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85" dirty="0">
                <a:latin typeface="Montserrat"/>
                <a:cs typeface="Montserrat"/>
              </a:rPr>
              <a:t>UPS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75" dirty="0">
                <a:latin typeface="Montserrat"/>
                <a:cs typeface="Montserrat"/>
              </a:rPr>
              <a:t>power</a:t>
            </a:r>
            <a:r>
              <a:rPr sz="1000" b="1" spc="-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event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input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failure</a:t>
            </a:r>
            <a:endParaRPr sz="1000">
              <a:latin typeface="Montserrat"/>
              <a:cs typeface="Montserrat"/>
            </a:endParaRPr>
          </a:p>
          <a:p>
            <a:pPr marL="164465" marR="420370">
              <a:lnSpc>
                <a:spcPct val="175000"/>
              </a:lnSpc>
            </a:pPr>
            <a:r>
              <a:rPr sz="1000" b="1" spc="-80" dirty="0">
                <a:latin typeface="Montserrat"/>
                <a:cs typeface="Montserrat"/>
              </a:rPr>
              <a:t>Need</a:t>
            </a:r>
            <a:r>
              <a:rPr sz="1000" b="1" spc="-5" dirty="0">
                <a:latin typeface="Montserrat"/>
                <a:cs typeface="Montserrat"/>
              </a:rPr>
              <a:t> </a:t>
            </a:r>
            <a:r>
              <a:rPr sz="1000" b="1" spc="-80" dirty="0">
                <a:latin typeface="Montserrat"/>
                <a:cs typeface="Montserrat"/>
              </a:rPr>
              <a:t>more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75" dirty="0">
                <a:latin typeface="Montserrat"/>
                <a:cs typeface="Montserrat"/>
              </a:rPr>
              <a:t>power</a:t>
            </a:r>
            <a:r>
              <a:rPr sz="1000" b="1" spc="-2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input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source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provide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(power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boosting) </a:t>
            </a:r>
            <a:r>
              <a:rPr sz="1000" b="1" spc="-70" dirty="0">
                <a:latin typeface="Montserrat"/>
                <a:cs typeface="Montserrat"/>
              </a:rPr>
              <a:t>Are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60" dirty="0">
                <a:latin typeface="Montserrat"/>
                <a:cs typeface="Montserrat"/>
              </a:rPr>
              <a:t>sensitive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70" dirty="0">
                <a:latin typeface="Montserrat"/>
                <a:cs typeface="Montserrat"/>
              </a:rPr>
              <a:t>to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75" dirty="0">
                <a:latin typeface="Montserrat"/>
                <a:cs typeface="Montserrat"/>
              </a:rPr>
              <a:t>power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60" dirty="0">
                <a:latin typeface="Montserrat"/>
                <a:cs typeface="Montserrat"/>
              </a:rPr>
              <a:t>fluctuations</a:t>
            </a:r>
            <a:r>
              <a:rPr sz="1000" b="1" spc="-2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stable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delivery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system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allows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both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powering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device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0499" y="67055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3"/>
                </a:lnTo>
                <a:lnTo>
                  <a:pt x="0" y="32363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3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24</a:t>
            </a:fld>
            <a:endParaRPr sz="950"/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7CC09A3D-AE8E-614E-8194-AF1117C5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85" y="3285865"/>
            <a:ext cx="3362584" cy="33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AFE1EC9-0CC4-3E44-B2C9-E7F4911D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9">
            <a:extLst>
              <a:ext uri="{FF2B5EF4-FFF2-40B4-BE49-F238E27FC236}">
                <a16:creationId xmlns:a16="http://schemas.microsoft.com/office/drawing/2014/main" id="{AF12110B-7B41-E74A-88EA-2813A835001F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DF2756C1-7A05-6D4A-A25A-A69D515E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69" y="5230999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90499" y="3565577"/>
            <a:ext cx="5448300" cy="533400"/>
            <a:chOff x="190499" y="3390899"/>
            <a:chExt cx="5448300" cy="533400"/>
          </a:xfrm>
        </p:grpSpPr>
        <p:sp>
          <p:nvSpPr>
            <p:cNvPr id="3" name="object 3"/>
            <p:cNvSpPr/>
            <p:nvPr/>
          </p:nvSpPr>
          <p:spPr>
            <a:xfrm>
              <a:off x="190499" y="3390899"/>
              <a:ext cx="5448300" cy="533400"/>
            </a:xfrm>
            <a:custGeom>
              <a:avLst/>
              <a:gdLst/>
              <a:ahLst/>
              <a:cxnLst/>
              <a:rect l="l" t="t" r="r" b="b"/>
              <a:pathLst>
                <a:path w="5448300" h="533400">
                  <a:moveTo>
                    <a:pt x="5448299" y="533399"/>
                  </a:moveTo>
                  <a:lnTo>
                    <a:pt x="0" y="533399"/>
                  </a:lnTo>
                  <a:lnTo>
                    <a:pt x="0" y="0"/>
                  </a:lnTo>
                  <a:lnTo>
                    <a:pt x="5448299" y="0"/>
                  </a:lnTo>
                  <a:lnTo>
                    <a:pt x="5448299" y="533399"/>
                  </a:lnTo>
                  <a:close/>
                </a:path>
              </a:pathLst>
            </a:custGeom>
            <a:solidFill>
              <a:srgbClr val="FE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499" y="3390899"/>
              <a:ext cx="19050" cy="533400"/>
            </a:xfrm>
            <a:custGeom>
              <a:avLst/>
              <a:gdLst/>
              <a:ahLst/>
              <a:cxnLst/>
              <a:rect l="l" t="t" r="r" b="b"/>
              <a:pathLst>
                <a:path w="19050" h="533400">
                  <a:moveTo>
                    <a:pt x="19049" y="533399"/>
                  </a:moveTo>
                  <a:lnTo>
                    <a:pt x="0" y="53339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533399"/>
                  </a:lnTo>
                  <a:close/>
                </a:path>
              </a:pathLst>
            </a:custGeom>
            <a:solidFill>
              <a:srgbClr val="EF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7799" y="272533"/>
            <a:ext cx="5377180" cy="98488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700" b="1" spc="-105" dirty="0">
                <a:solidFill>
                  <a:srgbClr val="2E5BB9"/>
                </a:solidFill>
                <a:latin typeface="Montserrat"/>
                <a:cs typeface="Montserrat"/>
              </a:rPr>
              <a:t>4.2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70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0" dirty="0">
                <a:solidFill>
                  <a:srgbClr val="2E5BB9"/>
                </a:solidFill>
                <a:latin typeface="Montserrat"/>
                <a:cs typeface="Montserrat"/>
              </a:rPr>
              <a:t>Charging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50" dirty="0">
                <a:solidFill>
                  <a:srgbClr val="2E5BB9"/>
                </a:solidFill>
                <a:latin typeface="Montserrat"/>
                <a:cs typeface="Montserrat"/>
              </a:rPr>
              <a:t>Methodologies</a:t>
            </a:r>
            <a:endParaRPr sz="17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685"/>
              </a:spcBef>
            </a:pPr>
            <a:r>
              <a:rPr sz="1000" spc="-85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provide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full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management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solution,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Power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expertise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develop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60" dirty="0">
                <a:latin typeface="Montserrat"/>
                <a:cs typeface="Montserrat"/>
              </a:rPr>
              <a:t>configure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chargers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perfectly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matched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your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custom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pack.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Proper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is </a:t>
            </a:r>
            <a:r>
              <a:rPr sz="1000" spc="-50" dirty="0">
                <a:latin typeface="Montserrat"/>
                <a:cs typeface="Montserrat"/>
              </a:rPr>
              <a:t>essential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safe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optimal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operation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portable</a:t>
            </a:r>
            <a:r>
              <a:rPr sz="1000" spc="-10" dirty="0">
                <a:latin typeface="Montserrat"/>
                <a:cs typeface="Montserrat"/>
              </a:rPr>
              <a:t> device.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799" y="1309283"/>
            <a:ext cx="229552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-145" dirty="0">
                <a:solidFill>
                  <a:srgbClr val="FF7E00"/>
                </a:solidFill>
                <a:latin typeface="Montserrat SemiBold"/>
                <a:cs typeface="Montserrat SemiBold"/>
              </a:rPr>
              <a:t>Common</a:t>
            </a:r>
            <a:r>
              <a:rPr sz="135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Charging</a:t>
            </a:r>
            <a:r>
              <a:rPr sz="135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80" dirty="0">
                <a:solidFill>
                  <a:srgbClr val="FF7E00"/>
                </a:solidFill>
                <a:latin typeface="Montserrat SemiBold"/>
                <a:cs typeface="Montserrat SemiBold"/>
              </a:rPr>
              <a:t>Methods:</a:t>
            </a:r>
            <a:endParaRPr sz="13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499" y="1600199"/>
            <a:ext cx="19050" cy="762000"/>
          </a:xfrm>
          <a:custGeom>
            <a:avLst/>
            <a:gdLst/>
            <a:ahLst/>
            <a:cxnLst/>
            <a:rect l="l" t="t" r="r" b="b"/>
            <a:pathLst>
              <a:path w="19050" h="762000">
                <a:moveTo>
                  <a:pt x="19049" y="761999"/>
                </a:moveTo>
                <a:lnTo>
                  <a:pt x="0" y="761999"/>
                </a:lnTo>
                <a:lnTo>
                  <a:pt x="0" y="0"/>
                </a:lnTo>
                <a:lnTo>
                  <a:pt x="19049" y="0"/>
                </a:lnTo>
                <a:lnTo>
                  <a:pt x="19049" y="7619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4000" y="1569751"/>
            <a:ext cx="2582545" cy="792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70" dirty="0">
                <a:latin typeface="Montserrat"/>
                <a:cs typeface="Montserrat"/>
              </a:rPr>
              <a:t>Constant</a:t>
            </a:r>
            <a:r>
              <a:rPr sz="1000" b="1" spc="10" dirty="0">
                <a:latin typeface="Montserrat"/>
                <a:cs typeface="Montserrat"/>
              </a:rPr>
              <a:t> </a:t>
            </a:r>
            <a:r>
              <a:rPr sz="1000" b="1" spc="-80" dirty="0">
                <a:latin typeface="Montserrat"/>
                <a:cs typeface="Montserrat"/>
              </a:rPr>
              <a:t>Voltage</a:t>
            </a:r>
            <a:r>
              <a:rPr sz="1000" b="1" spc="10" dirty="0">
                <a:latin typeface="Montserrat"/>
                <a:cs typeface="Montserrat"/>
              </a:rPr>
              <a:t> </a:t>
            </a:r>
            <a:r>
              <a:rPr sz="1000" b="1" spc="-20" dirty="0">
                <a:latin typeface="Montserrat"/>
                <a:cs typeface="Montserrat"/>
              </a:rPr>
              <a:t>(CV)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000" spc="-65" dirty="0">
                <a:latin typeface="Montserrat"/>
                <a:cs typeface="Montserrat"/>
              </a:rPr>
              <a:t>Used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lead-</a:t>
            </a:r>
            <a:r>
              <a:rPr sz="1000" spc="-65" dirty="0">
                <a:latin typeface="Montserrat"/>
                <a:cs typeface="Montserrat"/>
              </a:rPr>
              <a:t>acid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lithium-ion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cells. </a:t>
            </a:r>
            <a:r>
              <a:rPr sz="1000" spc="-60" dirty="0">
                <a:latin typeface="Montserrat"/>
                <a:cs typeface="Montserrat"/>
              </a:rPr>
              <a:t>Maintains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constant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current </a:t>
            </a:r>
            <a:r>
              <a:rPr sz="1000" spc="-60" dirty="0">
                <a:latin typeface="Montserrat"/>
                <a:cs typeface="Montserrat"/>
              </a:rPr>
              <a:t>tapering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off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charges.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Li-</a:t>
            </a:r>
            <a:r>
              <a:rPr sz="1000" spc="-25" dirty="0">
                <a:latin typeface="Montserrat"/>
                <a:cs typeface="Montserrat"/>
              </a:rPr>
              <a:t>ion </a:t>
            </a:r>
            <a:r>
              <a:rPr sz="1000" spc="-65" dirty="0">
                <a:latin typeface="Montserrat"/>
                <a:cs typeface="Montserrat"/>
              </a:rPr>
              <a:t>chargers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very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tight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tolerance.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71799" y="1600199"/>
            <a:ext cx="19050" cy="762000"/>
          </a:xfrm>
          <a:custGeom>
            <a:avLst/>
            <a:gdLst/>
            <a:ahLst/>
            <a:cxnLst/>
            <a:rect l="l" t="t" r="r" b="b"/>
            <a:pathLst>
              <a:path w="19050" h="762000">
                <a:moveTo>
                  <a:pt x="19049" y="761999"/>
                </a:moveTo>
                <a:lnTo>
                  <a:pt x="0" y="761999"/>
                </a:lnTo>
                <a:lnTo>
                  <a:pt x="0" y="0"/>
                </a:lnTo>
                <a:lnTo>
                  <a:pt x="19049" y="0"/>
                </a:lnTo>
                <a:lnTo>
                  <a:pt x="19049" y="7619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35299" y="1569751"/>
            <a:ext cx="2568575" cy="640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70" dirty="0">
                <a:latin typeface="Montserrat"/>
                <a:cs typeface="Montserrat"/>
              </a:rPr>
              <a:t>Constant</a:t>
            </a:r>
            <a:r>
              <a:rPr sz="1000" b="1" spc="-25" dirty="0">
                <a:latin typeface="Montserrat"/>
                <a:cs typeface="Montserrat"/>
              </a:rPr>
              <a:t> </a:t>
            </a:r>
            <a:r>
              <a:rPr sz="1000" b="1" spc="-65" dirty="0">
                <a:latin typeface="Montserrat"/>
                <a:cs typeface="Montserrat"/>
              </a:rPr>
              <a:t>Current</a:t>
            </a:r>
            <a:r>
              <a:rPr sz="1000" b="1" spc="-25" dirty="0">
                <a:latin typeface="Montserrat"/>
                <a:cs typeface="Montserrat"/>
              </a:rPr>
              <a:t> </a:t>
            </a:r>
            <a:r>
              <a:rPr sz="1000" b="1" spc="-20" dirty="0">
                <a:latin typeface="Montserrat"/>
                <a:cs typeface="Montserrat"/>
              </a:rPr>
              <a:t>(CC)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000" spc="-65" dirty="0">
                <a:latin typeface="Montserrat"/>
                <a:cs typeface="Montserrat"/>
              </a:rPr>
              <a:t>Used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NiCd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NiMH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batteries.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Maintains 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constant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current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switches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off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when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reaches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specific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level.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0499" y="2476499"/>
            <a:ext cx="19050" cy="762000"/>
          </a:xfrm>
          <a:custGeom>
            <a:avLst/>
            <a:gdLst/>
            <a:ahLst/>
            <a:cxnLst/>
            <a:rect l="l" t="t" r="r" b="b"/>
            <a:pathLst>
              <a:path w="19050" h="762000">
                <a:moveTo>
                  <a:pt x="19049" y="761999"/>
                </a:moveTo>
                <a:lnTo>
                  <a:pt x="0" y="761999"/>
                </a:lnTo>
                <a:lnTo>
                  <a:pt x="0" y="0"/>
                </a:lnTo>
                <a:lnTo>
                  <a:pt x="19049" y="0"/>
                </a:lnTo>
                <a:lnTo>
                  <a:pt x="19049" y="7619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4000" y="2446051"/>
            <a:ext cx="2453640" cy="792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90" dirty="0">
                <a:latin typeface="Montserrat"/>
                <a:cs typeface="Montserrat"/>
              </a:rPr>
              <a:t>CC-</a:t>
            </a:r>
            <a:r>
              <a:rPr sz="1000" b="1" spc="-95" dirty="0">
                <a:latin typeface="Montserrat"/>
                <a:cs typeface="Montserrat"/>
              </a:rPr>
              <a:t>CV</a:t>
            </a:r>
            <a:r>
              <a:rPr sz="1000" b="1" spc="-5" dirty="0">
                <a:latin typeface="Montserrat"/>
                <a:cs typeface="Montserrat"/>
              </a:rPr>
              <a:t> </a:t>
            </a:r>
            <a:r>
              <a:rPr sz="1000" b="1" spc="-10" dirty="0">
                <a:latin typeface="Montserrat"/>
                <a:cs typeface="Montserrat"/>
              </a:rPr>
              <a:t>Charging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000" spc="-65" dirty="0">
                <a:latin typeface="Montserrat"/>
                <a:cs typeface="Montserrat"/>
              </a:rPr>
              <a:t>Standard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method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lithium-ion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batteries.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charged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constant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current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until </a:t>
            </a:r>
            <a:r>
              <a:rPr sz="1000" spc="-75" dirty="0">
                <a:latin typeface="Montserrat"/>
                <a:cs typeface="Montserrat"/>
              </a:rPr>
              <a:t>max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voltage,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switches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constant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safely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top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off.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71799" y="2476499"/>
            <a:ext cx="19050" cy="762000"/>
          </a:xfrm>
          <a:custGeom>
            <a:avLst/>
            <a:gdLst/>
            <a:ahLst/>
            <a:cxnLst/>
            <a:rect l="l" t="t" r="r" b="b"/>
            <a:pathLst>
              <a:path w="19050" h="762000">
                <a:moveTo>
                  <a:pt x="19049" y="761999"/>
                </a:moveTo>
                <a:lnTo>
                  <a:pt x="0" y="761999"/>
                </a:lnTo>
                <a:lnTo>
                  <a:pt x="0" y="0"/>
                </a:lnTo>
                <a:lnTo>
                  <a:pt x="19049" y="0"/>
                </a:lnTo>
                <a:lnTo>
                  <a:pt x="19049" y="7619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35299" y="2446051"/>
            <a:ext cx="2598420" cy="640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65" dirty="0">
                <a:latin typeface="Montserrat"/>
                <a:cs typeface="Montserrat"/>
              </a:rPr>
              <a:t>Pulsed</a:t>
            </a:r>
            <a:r>
              <a:rPr sz="1000" b="1" spc="-20" dirty="0">
                <a:latin typeface="Montserrat"/>
                <a:cs typeface="Montserrat"/>
              </a:rPr>
              <a:t> </a:t>
            </a:r>
            <a:r>
              <a:rPr sz="1000" b="1" spc="-10" dirty="0">
                <a:latin typeface="Montserrat"/>
                <a:cs typeface="Montserrat"/>
              </a:rPr>
              <a:t>Charge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000" spc="-70" dirty="0">
                <a:latin typeface="Montserrat"/>
                <a:cs typeface="Montserrat"/>
              </a:rPr>
              <a:t>Charge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current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delivered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pulses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rest </a:t>
            </a:r>
            <a:r>
              <a:rPr sz="1000" spc="-60" dirty="0">
                <a:latin typeface="Montserrat"/>
                <a:cs typeface="Montserrat"/>
              </a:rPr>
              <a:t>periods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between.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Allows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chemistry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to </a:t>
            </a:r>
            <a:r>
              <a:rPr sz="1000" spc="-50" dirty="0">
                <a:latin typeface="Montserrat"/>
                <a:cs typeface="Montserrat"/>
              </a:rPr>
              <a:t>stabilize,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potentially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improving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cycle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life.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7650" y="45235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650" y="484743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650" y="51712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7650" y="534273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0499" y="3589506"/>
            <a:ext cx="5461000" cy="1992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40"/>
              </a:spcBef>
            </a:pPr>
            <a:r>
              <a:rPr sz="1000" b="1" spc="-75" dirty="0">
                <a:solidFill>
                  <a:srgbClr val="B91B1B"/>
                </a:solidFill>
                <a:latin typeface="Montserrat"/>
                <a:cs typeface="Montserrat"/>
              </a:rPr>
              <a:t>Warning:</a:t>
            </a:r>
            <a:r>
              <a:rPr sz="1000" b="1" spc="-10" dirty="0">
                <a:solidFill>
                  <a:srgbClr val="B91B1B"/>
                </a:solidFill>
                <a:latin typeface="Montserrat"/>
                <a:cs typeface="Montserrat"/>
              </a:rPr>
              <a:t> </a:t>
            </a:r>
            <a:r>
              <a:rPr sz="1000" b="1" spc="-60" dirty="0">
                <a:solidFill>
                  <a:srgbClr val="B91B1B"/>
                </a:solidFill>
                <a:latin typeface="Montserrat"/>
                <a:cs typeface="Montserrat"/>
              </a:rPr>
              <a:t>Trickle</a:t>
            </a:r>
            <a:r>
              <a:rPr sz="1000" b="1" spc="-5" dirty="0">
                <a:solidFill>
                  <a:srgbClr val="B91B1B"/>
                </a:solidFill>
                <a:latin typeface="Montserrat"/>
                <a:cs typeface="Montserrat"/>
              </a:rPr>
              <a:t> </a:t>
            </a:r>
            <a:r>
              <a:rPr sz="1000" b="1" spc="-10" dirty="0">
                <a:solidFill>
                  <a:srgbClr val="B91B1B"/>
                </a:solidFill>
                <a:latin typeface="Montserrat"/>
                <a:cs typeface="Montserrat"/>
              </a:rPr>
              <a:t>Charging</a:t>
            </a:r>
            <a:endParaRPr sz="1000" dirty="0">
              <a:latin typeface="Montserrat"/>
              <a:cs typeface="Montserrat"/>
            </a:endParaRPr>
          </a:p>
          <a:p>
            <a:pPr marL="69215" marR="262890">
              <a:lnSpc>
                <a:spcPct val="100000"/>
              </a:lnSpc>
            </a:pP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very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low-rate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compensate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self-</a:t>
            </a:r>
            <a:r>
              <a:rPr sz="1000" spc="-60" dirty="0">
                <a:latin typeface="Montserrat"/>
                <a:cs typeface="Montserrat"/>
              </a:rPr>
              <a:t>discharge.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b="1" spc="-60" dirty="0">
                <a:latin typeface="Montserrat"/>
                <a:cs typeface="Montserrat"/>
              </a:rPr>
              <a:t>This</a:t>
            </a:r>
            <a:r>
              <a:rPr sz="1000" b="1" spc="-5" dirty="0">
                <a:latin typeface="Montserrat"/>
                <a:cs typeface="Montserrat"/>
              </a:rPr>
              <a:t> </a:t>
            </a:r>
            <a:r>
              <a:rPr sz="1000" b="1" spc="-50" dirty="0">
                <a:latin typeface="Montserrat"/>
                <a:cs typeface="Montserrat"/>
              </a:rPr>
              <a:t>is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70" dirty="0">
                <a:latin typeface="Montserrat"/>
                <a:cs typeface="Montserrat"/>
              </a:rPr>
              <a:t>not</a:t>
            </a:r>
            <a:r>
              <a:rPr sz="1000" b="1" dirty="0">
                <a:latin typeface="Montserrat"/>
                <a:cs typeface="Montserrat"/>
              </a:rPr>
              <a:t> </a:t>
            </a:r>
            <a:r>
              <a:rPr sz="1000" b="1" spc="-60" dirty="0">
                <a:latin typeface="Montserrat"/>
                <a:cs typeface="Montserrat"/>
              </a:rPr>
              <a:t>suitable</a:t>
            </a:r>
            <a:r>
              <a:rPr sz="1000" b="1" spc="-5" dirty="0">
                <a:latin typeface="Montserrat"/>
                <a:cs typeface="Montserrat"/>
              </a:rPr>
              <a:t> </a:t>
            </a:r>
            <a:r>
              <a:rPr sz="1000" b="1" spc="-25" dirty="0">
                <a:latin typeface="Montserrat"/>
                <a:cs typeface="Montserrat"/>
              </a:rPr>
              <a:t>for </a:t>
            </a:r>
            <a:r>
              <a:rPr sz="1000" b="1" spc="-60" dirty="0">
                <a:latin typeface="Montserrat"/>
                <a:cs typeface="Montserrat"/>
              </a:rPr>
              <a:t>lithium</a:t>
            </a:r>
            <a:r>
              <a:rPr sz="1000" b="1" spc="-15" dirty="0">
                <a:latin typeface="Montserrat"/>
                <a:cs typeface="Montserrat"/>
              </a:rPr>
              <a:t> </a:t>
            </a:r>
            <a:r>
              <a:rPr sz="1000" b="1" spc="-60" dirty="0">
                <a:latin typeface="Montserrat"/>
                <a:cs typeface="Montserrat"/>
              </a:rPr>
              <a:t>chemistries</a:t>
            </a:r>
            <a:r>
              <a:rPr sz="1000" spc="-60" dirty="0">
                <a:latin typeface="Montserrat"/>
                <a:cs typeface="Montserrat"/>
              </a:rPr>
              <a:t>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which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damaged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overcharging.</a:t>
            </a: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350" b="1" spc="-125" dirty="0">
                <a:solidFill>
                  <a:srgbClr val="FF7E00"/>
                </a:solidFill>
                <a:latin typeface="Montserrat SemiBold"/>
                <a:cs typeface="Montserrat SemiBold"/>
              </a:rPr>
              <a:t>Custom</a:t>
            </a:r>
            <a:r>
              <a:rPr sz="135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Charger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Design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Options:</a:t>
            </a:r>
            <a:endParaRPr sz="1350" dirty="0">
              <a:latin typeface="Montserrat SemiBold"/>
              <a:cs typeface="Montserrat SemiBold"/>
            </a:endParaRPr>
          </a:p>
          <a:p>
            <a:pPr marL="164465" marR="217804">
              <a:lnSpc>
                <a:spcPct val="100000"/>
              </a:lnSpc>
              <a:spcBef>
                <a:spcPts val="455"/>
              </a:spcBef>
            </a:pPr>
            <a:r>
              <a:rPr sz="1000" b="1" spc="-65" dirty="0">
                <a:latin typeface="Montserrat SemiBold"/>
                <a:cs typeface="Montserrat SemiBold"/>
              </a:rPr>
              <a:t>External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65" dirty="0">
                <a:latin typeface="Montserrat SemiBold"/>
                <a:cs typeface="Montserrat SemiBold"/>
              </a:rPr>
              <a:t>Charger:</a:t>
            </a:r>
            <a:r>
              <a:rPr sz="1000" b="1" spc="-20" dirty="0">
                <a:latin typeface="Montserrat SemiBold"/>
                <a:cs typeface="Montserrat SemiBold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Stand-</a:t>
            </a:r>
            <a:r>
              <a:rPr sz="1000" spc="-55" dirty="0">
                <a:latin typeface="Montserrat"/>
                <a:cs typeface="Montserrat"/>
              </a:rPr>
              <a:t>alone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unit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where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removed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product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(common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for </a:t>
            </a:r>
            <a:r>
              <a:rPr sz="1000" spc="-80" dirty="0">
                <a:latin typeface="Montserrat"/>
                <a:cs typeface="Montserrat"/>
              </a:rPr>
              <a:t>power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tools)</a:t>
            </a:r>
            <a:endParaRPr sz="1000" dirty="0">
              <a:latin typeface="Montserrat"/>
              <a:cs typeface="Montserrat"/>
            </a:endParaRPr>
          </a:p>
          <a:p>
            <a:pPr marL="164465" marR="155575">
              <a:lnSpc>
                <a:spcPct val="100000"/>
              </a:lnSpc>
              <a:spcBef>
                <a:spcPts val="150"/>
              </a:spcBef>
            </a:pPr>
            <a:r>
              <a:rPr sz="1000" b="1" spc="-65" dirty="0">
                <a:latin typeface="Montserrat SemiBold"/>
                <a:cs typeface="Montserrat SemiBold"/>
              </a:rPr>
              <a:t>External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85" dirty="0">
                <a:latin typeface="Montserrat SemiBold"/>
                <a:cs typeface="Montserrat SemiBold"/>
              </a:rPr>
              <a:t>Power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60" dirty="0">
                <a:latin typeface="Montserrat SemiBold"/>
                <a:cs typeface="Montserrat SemiBold"/>
              </a:rPr>
              <a:t>Supply: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AC/DC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adapter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plugs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product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internal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circuitry </a:t>
            </a:r>
            <a:r>
              <a:rPr sz="1000" spc="-80" dirty="0">
                <a:latin typeface="Montserrat"/>
                <a:cs typeface="Montserrat"/>
              </a:rPr>
              <a:t>(common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laptops)</a:t>
            </a:r>
            <a:endParaRPr sz="1000" dirty="0">
              <a:latin typeface="Montserrat"/>
              <a:cs typeface="Montserrat"/>
            </a:endParaRPr>
          </a:p>
          <a:p>
            <a:pPr marL="164465">
              <a:lnSpc>
                <a:spcPct val="100000"/>
              </a:lnSpc>
              <a:spcBef>
                <a:spcPts val="150"/>
              </a:spcBef>
            </a:pPr>
            <a:r>
              <a:rPr sz="1000" b="1" spc="-75" dirty="0">
                <a:latin typeface="Montserrat SemiBold"/>
                <a:cs typeface="Montserrat SemiBold"/>
              </a:rPr>
              <a:t>Embedded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65" dirty="0">
                <a:latin typeface="Montserrat SemiBold"/>
                <a:cs typeface="Montserrat SemiBold"/>
              </a:rPr>
              <a:t>Charger:</a:t>
            </a:r>
            <a:r>
              <a:rPr sz="1000" b="1" spc="-15" dirty="0">
                <a:latin typeface="Montserrat SemiBold"/>
                <a:cs typeface="Montserrat SemiBold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fully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integrated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itself</a:t>
            </a:r>
            <a:endParaRPr sz="1000" dirty="0">
              <a:latin typeface="Montserrat"/>
              <a:cs typeface="Montserrat"/>
            </a:endParaRPr>
          </a:p>
          <a:p>
            <a:pPr marL="164465" marR="66040">
              <a:lnSpc>
                <a:spcPct val="100000"/>
              </a:lnSpc>
              <a:spcBef>
                <a:spcPts val="150"/>
              </a:spcBef>
            </a:pPr>
            <a:r>
              <a:rPr sz="1000" b="1" spc="-65" dirty="0">
                <a:latin typeface="Montserrat SemiBold"/>
                <a:cs typeface="Montserrat SemiBold"/>
              </a:rPr>
              <a:t>Security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65" dirty="0">
                <a:latin typeface="Montserrat SemiBold"/>
                <a:cs typeface="Montserrat SemiBold"/>
              </a:rPr>
              <a:t>Integration:</a:t>
            </a:r>
            <a:r>
              <a:rPr sz="1000" b="1" spc="-20" dirty="0">
                <a:latin typeface="Montserrat SemiBold"/>
                <a:cs typeface="Montserrat SemiBold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Synched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&amp;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encryption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enhanced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security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10" dirty="0">
                <a:latin typeface="Montserrat"/>
                <a:cs typeface="Montserrat"/>
              </a:rPr>
              <a:t>validation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27" name="object 27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25</a:t>
            </a:fld>
            <a:endParaRPr sz="95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6976138-ED88-4A48-B7EF-90EDECCD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ject 9">
            <a:extLst>
              <a:ext uri="{FF2B5EF4-FFF2-40B4-BE49-F238E27FC236}">
                <a16:creationId xmlns:a16="http://schemas.microsoft.com/office/drawing/2014/main" id="{AA55FB1D-746B-614C-805E-35F410981386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2838449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6970" y="76199"/>
                </a:moveTo>
                <a:lnTo>
                  <a:pt x="20654" y="76199"/>
                </a:lnTo>
                <a:lnTo>
                  <a:pt x="17617" y="75595"/>
                </a:lnTo>
                <a:lnTo>
                  <a:pt x="0" y="55545"/>
                </a:lnTo>
                <a:lnTo>
                  <a:pt x="0" y="52387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4"/>
                </a:lnTo>
                <a:lnTo>
                  <a:pt x="47625" y="55545"/>
                </a:lnTo>
                <a:lnTo>
                  <a:pt x="30007" y="75595"/>
                </a:lnTo>
                <a:lnTo>
                  <a:pt x="26970" y="761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409949"/>
            <a:ext cx="66674" cy="76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99" y="3981449"/>
            <a:ext cx="76200" cy="76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299" y="1342122"/>
            <a:ext cx="4949190" cy="307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30" dirty="0">
                <a:solidFill>
                  <a:srgbClr val="FF7E00"/>
                </a:solidFill>
                <a:latin typeface="Montserrat SemiBold"/>
                <a:cs typeface="Montserrat SemiBold"/>
              </a:rPr>
              <a:t>Mechanical</a:t>
            </a:r>
            <a:r>
              <a:rPr sz="1700" b="1" spc="-3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FF7E00"/>
                </a:solidFill>
                <a:latin typeface="Montserrat SemiBold"/>
                <a:cs typeface="Montserrat SemiBold"/>
              </a:rPr>
              <a:t>and</a:t>
            </a:r>
            <a:r>
              <a:rPr sz="17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0" dirty="0">
                <a:solidFill>
                  <a:srgbClr val="FF7E00"/>
                </a:solidFill>
                <a:latin typeface="Montserrat SemiBold"/>
                <a:cs typeface="Montserrat SemiBold"/>
              </a:rPr>
              <a:t>Environmental</a:t>
            </a:r>
            <a:r>
              <a:rPr sz="17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Design</a:t>
            </a:r>
            <a:endParaRPr sz="1700" dirty="0">
              <a:latin typeface="Montserrat SemiBold"/>
              <a:cs typeface="Montserrat SemiBold"/>
            </a:endParaRPr>
          </a:p>
          <a:p>
            <a:pPr marL="12700" marR="143510">
              <a:lnSpc>
                <a:spcPct val="108700"/>
              </a:lnSpc>
              <a:spcBef>
                <a:spcPts val="940"/>
              </a:spcBef>
            </a:pP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well-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designed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pack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enclosure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provides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essential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mechanical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protection,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thermal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management,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safety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end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user.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The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electrical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interconnections,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mechanical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supports,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external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casing,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and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thermodynamic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systems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are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all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critical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elements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pack's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35" dirty="0">
                <a:solidFill>
                  <a:srgbClr val="374050"/>
                </a:solidFill>
                <a:latin typeface="Montserrat"/>
                <a:cs typeface="Montserrat"/>
              </a:rPr>
              <a:t>structural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design.</a:t>
            </a:r>
            <a:endParaRPr sz="1150" dirty="0">
              <a:latin typeface="Montserrat"/>
              <a:cs typeface="Montserrat"/>
            </a:endParaRPr>
          </a:p>
          <a:p>
            <a:pPr marL="333375" lvl="1" indent="-1968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33375" algn="l"/>
              </a:tabLst>
            </a:pP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Enclosure</a:t>
            </a:r>
            <a:r>
              <a:rPr sz="1200" b="1" spc="-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1F2937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0" dirty="0">
                <a:solidFill>
                  <a:srgbClr val="1F2937"/>
                </a:solidFill>
                <a:latin typeface="Montserrat SemiBold"/>
                <a:cs typeface="Montserrat SemiBold"/>
              </a:rPr>
              <a:t>Mechanical</a:t>
            </a:r>
            <a:r>
              <a:rPr sz="120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Specifications</a:t>
            </a:r>
            <a:endParaRPr sz="1200" dirty="0">
              <a:latin typeface="Montserrat SemiBold"/>
              <a:cs typeface="Montserrat SemiBold"/>
            </a:endParaRPr>
          </a:p>
          <a:p>
            <a:pPr marL="138430" marR="99695">
              <a:lnSpc>
                <a:spcPct val="100000"/>
              </a:lnSpc>
              <a:spcBef>
                <a:spcPts val="35"/>
              </a:spcBef>
            </a:pP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Various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enclosure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types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from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shrink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wrap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injection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molded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designs,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mechanical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protection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systems,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thermal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considerations.</a:t>
            </a:r>
            <a:endParaRPr sz="1000" dirty="0">
              <a:latin typeface="Montserrat"/>
              <a:cs typeface="Montserrat"/>
            </a:endParaRPr>
          </a:p>
          <a:p>
            <a:pPr marL="381635" lvl="1" indent="-227329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381635" algn="l"/>
              </a:tabLst>
            </a:pPr>
            <a:r>
              <a:rPr sz="1200" b="1" spc="-80" dirty="0">
                <a:solidFill>
                  <a:srgbClr val="1F2937"/>
                </a:solidFill>
                <a:latin typeface="Montserrat SemiBold"/>
                <a:cs typeface="Montserrat SemiBold"/>
              </a:rPr>
              <a:t>Intrinsically</a:t>
            </a:r>
            <a:r>
              <a:rPr sz="120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Safe</a:t>
            </a:r>
            <a:r>
              <a:rPr sz="120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20" dirty="0">
                <a:solidFill>
                  <a:srgbClr val="1F2937"/>
                </a:solidFill>
                <a:latin typeface="Montserrat SemiBold"/>
                <a:cs typeface="Montserrat SemiBold"/>
              </a:rPr>
              <a:t>&amp;</a:t>
            </a:r>
            <a:r>
              <a:rPr sz="1200" b="1" spc="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Explosion-Proof</a:t>
            </a:r>
            <a:r>
              <a:rPr sz="120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Designs</a:t>
            </a:r>
            <a:endParaRPr sz="1200" dirty="0">
              <a:latin typeface="Montserrat SemiBold"/>
              <a:cs typeface="Montserrat SemiBold"/>
            </a:endParaRPr>
          </a:p>
          <a:p>
            <a:pPr marL="156845" marR="5080">
              <a:lnSpc>
                <a:spcPct val="100000"/>
              </a:lnSpc>
              <a:spcBef>
                <a:spcPts val="35"/>
              </a:spcBef>
            </a:pP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Specialized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designs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hazardous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environments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with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certifications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Ex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45" dirty="0">
                <a:solidFill>
                  <a:srgbClr val="374050"/>
                </a:solidFill>
                <a:latin typeface="Montserrat"/>
                <a:cs typeface="Montserrat"/>
              </a:rPr>
              <a:t>ia/ib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30" dirty="0">
                <a:solidFill>
                  <a:srgbClr val="374050"/>
                </a:solidFill>
                <a:latin typeface="Montserrat"/>
                <a:cs typeface="Montserrat"/>
              </a:rPr>
              <a:t>IIA/IIB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standards.</a:t>
            </a:r>
            <a:endParaRPr sz="1000" dirty="0">
              <a:latin typeface="Montserrat"/>
              <a:cs typeface="Montserrat"/>
            </a:endParaRPr>
          </a:p>
          <a:p>
            <a:pPr marL="160655">
              <a:lnSpc>
                <a:spcPct val="100000"/>
              </a:lnSpc>
              <a:spcBef>
                <a:spcPts val="625"/>
              </a:spcBef>
            </a:pPr>
            <a:r>
              <a:rPr sz="120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IP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Rating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20" dirty="0">
                <a:solidFill>
                  <a:srgbClr val="1F2937"/>
                </a:solidFill>
                <a:latin typeface="Montserrat SemiBold"/>
                <a:cs typeface="Montserrat SemiBold"/>
              </a:rPr>
              <a:t>&amp;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5" dirty="0">
                <a:solidFill>
                  <a:srgbClr val="1F2937"/>
                </a:solidFill>
                <a:latin typeface="Montserrat SemiBold"/>
                <a:cs typeface="Montserrat SemiBold"/>
              </a:rPr>
              <a:t>Environmental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 Protection</a:t>
            </a:r>
            <a:endParaRPr sz="1200" dirty="0">
              <a:latin typeface="Montserrat SemiBold"/>
              <a:cs typeface="Montserrat SemiBold"/>
            </a:endParaRPr>
          </a:p>
          <a:p>
            <a:pPr marL="160655" marR="330200">
              <a:lnSpc>
                <a:spcPct val="100000"/>
              </a:lnSpc>
              <a:spcBef>
                <a:spcPts val="35"/>
              </a:spcBef>
            </a:pP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Ingress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Protection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ratings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design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features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meet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specific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environmental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challenges.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0500" cy="7448550"/>
            </a:xfrm>
            <a:custGeom>
              <a:avLst/>
              <a:gdLst/>
              <a:ahLst/>
              <a:cxnLst/>
              <a:rect l="l" t="t" r="r" b="b"/>
              <a:pathLst>
                <a:path w="190500" h="7448550">
                  <a:moveTo>
                    <a:pt x="0" y="7448549"/>
                  </a:moveTo>
                  <a:lnTo>
                    <a:pt x="190499" y="7448549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fld id="{81D60167-4931-47E6-BA6A-407CBD079E47}" type="slidenum">
              <a:rPr sz="950" spc="-25" dirty="0"/>
              <a:t>26</a:t>
            </a:fld>
            <a:endParaRPr sz="95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6779AC3-1BE7-2C48-A15B-F19093D9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ACB106CF-D27C-174A-ACD2-4BD23D816D12}"/>
              </a:ext>
            </a:extLst>
          </p:cNvPr>
          <p:cNvSpPr txBox="1">
            <a:spLocks/>
          </p:cNvSpPr>
          <p:nvPr/>
        </p:nvSpPr>
        <p:spPr>
          <a:xfrm>
            <a:off x="314749" y="120732"/>
            <a:ext cx="40026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 </a:t>
            </a:r>
          </a:p>
        </p:txBody>
      </p:sp>
      <p:sp>
        <p:nvSpPr>
          <p:cNvPr id="18" name="Title 20">
            <a:extLst>
              <a:ext uri="{FF2B5EF4-FFF2-40B4-BE49-F238E27FC236}">
                <a16:creationId xmlns:a16="http://schemas.microsoft.com/office/drawing/2014/main" id="{AB312180-8C48-7B42-B3F0-8EA70EC3ED17}"/>
              </a:ext>
            </a:extLst>
          </p:cNvPr>
          <p:cNvSpPr txBox="1">
            <a:spLocks/>
          </p:cNvSpPr>
          <p:nvPr/>
        </p:nvSpPr>
        <p:spPr>
          <a:xfrm>
            <a:off x="387349" y="549104"/>
            <a:ext cx="4874895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dirty="0"/>
              <a:t>Section 5 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B400EA2A-5AE1-7549-81AC-831B5738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22" y="4108652"/>
            <a:ext cx="58293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AE5E206-F9F3-DE47-8B03-4522A275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711AC0D9-66AD-D64D-826E-1F5337BE590B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424443"/>
            <a:ext cx="438658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0" dirty="0">
                <a:solidFill>
                  <a:srgbClr val="2E5BB9"/>
                </a:solidFill>
                <a:latin typeface="Montserrat"/>
                <a:cs typeface="Montserrat"/>
              </a:rPr>
              <a:t>5.1</a:t>
            </a:r>
            <a:r>
              <a:rPr sz="17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Enclosure</a:t>
            </a:r>
            <a:r>
              <a:rPr sz="17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40" dirty="0">
                <a:solidFill>
                  <a:srgbClr val="2E5BB9"/>
                </a:solidFill>
                <a:latin typeface="Montserrat"/>
                <a:cs typeface="Montserrat"/>
              </a:rPr>
              <a:t>and</a:t>
            </a:r>
            <a:r>
              <a:rPr sz="17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Mechanical</a:t>
            </a:r>
            <a:r>
              <a:rPr sz="1700" b="1" spc="-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95" dirty="0">
                <a:solidFill>
                  <a:srgbClr val="2E5BB9"/>
                </a:solidFill>
                <a:latin typeface="Montserrat"/>
                <a:cs typeface="Montserrat"/>
              </a:rPr>
              <a:t>Specifications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109" y="193824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109" y="22620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109" y="273834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109" y="408543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109" y="44092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5"/>
                </a:lnTo>
                <a:lnTo>
                  <a:pt x="0" y="21576"/>
                </a:lnTo>
                <a:lnTo>
                  <a:pt x="0" y="16522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109" y="473313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5"/>
                </a:lnTo>
                <a:lnTo>
                  <a:pt x="0" y="21576"/>
                </a:lnTo>
                <a:lnTo>
                  <a:pt x="0" y="16522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09" y="520938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5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884" y="961231"/>
            <a:ext cx="5467350" cy="44076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91770">
              <a:lnSpc>
                <a:spcPct val="100000"/>
              </a:lnSpc>
              <a:spcBef>
                <a:spcPts val="90"/>
              </a:spcBef>
            </a:pP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well-</a:t>
            </a:r>
            <a:r>
              <a:rPr sz="1000" spc="-60" dirty="0">
                <a:latin typeface="Montserrat"/>
                <a:cs typeface="Montserrat"/>
              </a:rPr>
              <a:t>designed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enclosure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provides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essential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mechanical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protection,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thermal </a:t>
            </a:r>
            <a:r>
              <a:rPr sz="1000" spc="-70" dirty="0">
                <a:latin typeface="Montserrat"/>
                <a:cs typeface="Montserrat"/>
              </a:rPr>
              <a:t>management,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safety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user.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electrical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interconnections,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mechanical </a:t>
            </a:r>
            <a:r>
              <a:rPr sz="1000" spc="-55" dirty="0">
                <a:latin typeface="Montserrat"/>
                <a:cs typeface="Montserrat"/>
              </a:rPr>
              <a:t>supports,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external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casing,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thermodynamic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systems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critical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elements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pack's </a:t>
            </a:r>
            <a:r>
              <a:rPr sz="1000" spc="-55" dirty="0">
                <a:latin typeface="Montserrat"/>
                <a:cs typeface="Montserrat"/>
              </a:rPr>
              <a:t>structural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design.</a:t>
            </a: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2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Enclosure</a:t>
            </a:r>
            <a:r>
              <a:rPr sz="12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Types:</a:t>
            </a:r>
            <a:endParaRPr sz="1200" dirty="0">
              <a:latin typeface="Montserrat SemiBold"/>
              <a:cs typeface="Montserrat SemiBold"/>
            </a:endParaRPr>
          </a:p>
          <a:p>
            <a:pPr marL="164465" marR="125730">
              <a:lnSpc>
                <a:spcPct val="100000"/>
              </a:lnSpc>
              <a:spcBef>
                <a:spcPts val="335"/>
              </a:spcBef>
            </a:pPr>
            <a:r>
              <a:rPr sz="1000" b="1" spc="-60" dirty="0">
                <a:latin typeface="Montserrat SemiBold"/>
                <a:cs typeface="Montserrat SemiBold"/>
              </a:rPr>
              <a:t>Shrink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b="1" spc="-100" dirty="0">
                <a:latin typeface="Montserrat SemiBold"/>
                <a:cs typeface="Montserrat SemiBold"/>
              </a:rPr>
              <a:t>Wrap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or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85" dirty="0">
                <a:latin typeface="Montserrat SemiBold"/>
                <a:cs typeface="Montserrat SemiBold"/>
              </a:rPr>
              <a:t>Vacuum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85" dirty="0">
                <a:latin typeface="Montserrat SemiBold"/>
                <a:cs typeface="Montserrat SemiBold"/>
              </a:rPr>
              <a:t>Formed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Plastic:</a:t>
            </a:r>
            <a:r>
              <a:rPr sz="1000" b="1" spc="-15" dirty="0">
                <a:latin typeface="Montserrat SemiBold"/>
                <a:cs typeface="Montserrat SemiBold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simplest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least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expensive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option,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suitable </a:t>
            </a:r>
            <a:r>
              <a:rPr sz="1000" spc="-65" dirty="0">
                <a:latin typeface="Montserrat"/>
                <a:cs typeface="Montserrat"/>
              </a:rPr>
              <a:t>only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if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fully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enclosed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within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finished</a:t>
            </a:r>
            <a:r>
              <a:rPr sz="1000" spc="-10" dirty="0">
                <a:latin typeface="Montserrat"/>
                <a:cs typeface="Montserrat"/>
              </a:rPr>
              <a:t> product.</a:t>
            </a:r>
            <a:endParaRPr sz="1000" dirty="0">
              <a:latin typeface="Montserrat"/>
              <a:cs typeface="Montserrat"/>
            </a:endParaRPr>
          </a:p>
          <a:p>
            <a:pPr marL="164465" marR="5080">
              <a:lnSpc>
                <a:spcPct val="100000"/>
              </a:lnSpc>
              <a:spcBef>
                <a:spcPts val="150"/>
              </a:spcBef>
            </a:pPr>
            <a:r>
              <a:rPr sz="1000" b="1" spc="-55" dirty="0">
                <a:latin typeface="Montserrat SemiBold"/>
                <a:cs typeface="Montserrat SemiBold"/>
              </a:rPr>
              <a:t>Injection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70" dirty="0">
                <a:latin typeface="Montserrat SemiBold"/>
                <a:cs typeface="Montserrat SemiBold"/>
              </a:rPr>
              <a:t>Molded</a:t>
            </a:r>
            <a:r>
              <a:rPr sz="1000" b="1" spc="-5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Plastic:</a:t>
            </a:r>
            <a:r>
              <a:rPr sz="1000" b="1" spc="-25" dirty="0">
                <a:latin typeface="Montserrat SemiBold"/>
                <a:cs typeface="Montserrat SemiBold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common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type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enclosure.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95" dirty="0">
                <a:latin typeface="Montserrat"/>
                <a:cs typeface="Montserrat"/>
              </a:rPr>
              <a:t>Two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more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plastic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parts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are </a:t>
            </a:r>
            <a:r>
              <a:rPr sz="1000" spc="-70" dirty="0">
                <a:latin typeface="Montserrat"/>
                <a:cs typeface="Montserrat"/>
              </a:rPr>
              <a:t>molded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assembled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around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circuitry.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sealed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using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glue, </a:t>
            </a:r>
            <a:r>
              <a:rPr sz="1000" spc="-65" dirty="0">
                <a:latin typeface="Montserrat"/>
                <a:cs typeface="Montserrat"/>
              </a:rPr>
              <a:t>mechanical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fasteners,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ultrasonic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welding.</a:t>
            </a:r>
            <a:endParaRPr sz="1000" dirty="0">
              <a:latin typeface="Montserrat"/>
              <a:cs typeface="Montserrat"/>
            </a:endParaRPr>
          </a:p>
          <a:p>
            <a:pPr marL="164465" marR="226695">
              <a:lnSpc>
                <a:spcPct val="100000"/>
              </a:lnSpc>
              <a:spcBef>
                <a:spcPts val="150"/>
              </a:spcBef>
            </a:pPr>
            <a:r>
              <a:rPr sz="1000" spc="-75" dirty="0">
                <a:latin typeface="Montserrat"/>
                <a:cs typeface="Montserrat"/>
              </a:rPr>
              <a:t>For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high-</a:t>
            </a:r>
            <a:r>
              <a:rPr sz="1000" spc="-65" dirty="0">
                <a:latin typeface="Montserrat"/>
                <a:cs typeface="Montserrat"/>
              </a:rPr>
              <a:t>volume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applications,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insert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molding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used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mold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interconnection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strips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terminals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directly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plastic,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reducing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material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assembly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costs.</a:t>
            </a:r>
            <a:endParaRPr sz="1000" dirty="0">
              <a:latin typeface="Montserrat"/>
              <a:cs typeface="Montserrat"/>
            </a:endParaRPr>
          </a:p>
          <a:p>
            <a:pPr marL="12700" marR="203835">
              <a:lnSpc>
                <a:spcPct val="100000"/>
              </a:lnSpc>
              <a:spcBef>
                <a:spcPts val="600"/>
              </a:spcBef>
            </a:pPr>
            <a:r>
              <a:rPr sz="1000" spc="-60" dirty="0">
                <a:latin typeface="Montserrat"/>
                <a:cs typeface="Montserrat"/>
              </a:rPr>
              <a:t>In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many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designs,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forms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part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outer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case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product,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requiring </a:t>
            </a:r>
            <a:r>
              <a:rPr sz="1000" spc="-65" dirty="0">
                <a:latin typeface="Montserrat"/>
                <a:cs typeface="Montserrat"/>
              </a:rPr>
              <a:t>high-</a:t>
            </a:r>
            <a:r>
              <a:rPr sz="1000" spc="-60" dirty="0">
                <a:latin typeface="Montserrat"/>
                <a:cs typeface="Montserrat"/>
              </a:rPr>
              <a:t>precision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molding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tight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tolerances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interface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correctly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device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any </a:t>
            </a:r>
            <a:r>
              <a:rPr sz="1000" spc="-60" dirty="0">
                <a:latin typeface="Montserrat"/>
                <a:cs typeface="Montserrat"/>
              </a:rPr>
              <a:t>latching</a:t>
            </a:r>
            <a:r>
              <a:rPr sz="1000" spc="-10" dirty="0">
                <a:latin typeface="Montserrat"/>
                <a:cs typeface="Montserrat"/>
              </a:rPr>
              <a:t> mechanisms.</a:t>
            </a:r>
            <a:endParaRPr lang="en-CA" sz="1000" spc="-10" dirty="0">
              <a:latin typeface="Montserrat"/>
              <a:cs typeface="Montserrat"/>
            </a:endParaRPr>
          </a:p>
          <a:p>
            <a:pPr marL="12700" marR="203835">
              <a:lnSpc>
                <a:spcPct val="100000"/>
              </a:lnSpc>
              <a:spcBef>
                <a:spcPts val="600"/>
              </a:spcBef>
            </a:pP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2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Other</a:t>
            </a:r>
            <a:r>
              <a:rPr sz="1200" b="1" spc="-4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Considerations:</a:t>
            </a:r>
            <a:endParaRPr sz="1200" dirty="0">
              <a:latin typeface="Montserrat SemiBold"/>
              <a:cs typeface="Montserrat SemiBold"/>
            </a:endParaRPr>
          </a:p>
          <a:p>
            <a:pPr marL="164465" marR="133350">
              <a:lnSpc>
                <a:spcPct val="100000"/>
              </a:lnSpc>
              <a:spcBef>
                <a:spcPts val="335"/>
              </a:spcBef>
            </a:pPr>
            <a:r>
              <a:rPr sz="1000" b="1" spc="-70" dirty="0">
                <a:latin typeface="Montserrat SemiBold"/>
                <a:cs typeface="Montserrat SemiBold"/>
              </a:rPr>
              <a:t>Thermal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b="1" spc="-75" dirty="0">
                <a:latin typeface="Montserrat SemiBold"/>
                <a:cs typeface="Montserrat SemiBold"/>
              </a:rPr>
              <a:t>Management:</a:t>
            </a:r>
            <a:r>
              <a:rPr sz="1000" b="1" spc="-15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Enclosures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must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account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thermal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effects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may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vent </a:t>
            </a:r>
            <a:r>
              <a:rPr sz="1000" spc="-55" dirty="0">
                <a:latin typeface="Montserrat"/>
                <a:cs typeface="Montserrat"/>
              </a:rPr>
              <a:t>holes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dissipate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heat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exhaust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vented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gases.</a:t>
            </a:r>
            <a:endParaRPr sz="1000" dirty="0">
              <a:latin typeface="Montserrat"/>
              <a:cs typeface="Montserrat"/>
            </a:endParaRPr>
          </a:p>
          <a:p>
            <a:pPr marL="164465" marR="452755">
              <a:lnSpc>
                <a:spcPct val="100000"/>
              </a:lnSpc>
              <a:spcBef>
                <a:spcPts val="150"/>
              </a:spcBef>
            </a:pPr>
            <a:r>
              <a:rPr sz="1000" spc="-70" dirty="0">
                <a:latin typeface="Montserrat"/>
                <a:cs typeface="Montserrat"/>
              </a:rPr>
              <a:t>Tolerances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must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also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allow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potential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swelling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over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lifetime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(some Lithium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pouch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swell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up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10%).</a:t>
            </a:r>
            <a:endParaRPr sz="1000" dirty="0">
              <a:latin typeface="Montserrat"/>
              <a:cs typeface="Montserrat"/>
            </a:endParaRPr>
          </a:p>
          <a:p>
            <a:pPr marL="164465" marR="208279">
              <a:lnSpc>
                <a:spcPct val="100000"/>
              </a:lnSpc>
              <a:spcBef>
                <a:spcPts val="150"/>
              </a:spcBef>
            </a:pPr>
            <a:r>
              <a:rPr sz="1000" b="1" spc="-55" dirty="0">
                <a:latin typeface="Montserrat SemiBold"/>
                <a:cs typeface="Montserrat SemiBold"/>
              </a:rPr>
              <a:t>IP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b="1" spc="-60" dirty="0">
                <a:latin typeface="Montserrat SemiBold"/>
                <a:cs typeface="Montserrat SemiBold"/>
              </a:rPr>
              <a:t>Rating:</a:t>
            </a:r>
            <a:r>
              <a:rPr sz="1000" b="1" spc="-15" dirty="0">
                <a:latin typeface="Montserrat SemiBold"/>
                <a:cs typeface="Montserrat SemiBold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Ingress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Protection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(IP)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rating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defines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how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resistant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enclosure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dust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water.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950" spc="-30" dirty="0">
                <a:solidFill>
                  <a:srgbClr val="2E5BB9"/>
                </a:solidFill>
                <a:latin typeface="Montserrat"/>
                <a:cs typeface="Montserrat"/>
                <a:hlinkClick r:id="rId2"/>
              </a:rPr>
              <a:t>Large</a:t>
            </a:r>
            <a:r>
              <a:rPr sz="950" spc="5" dirty="0">
                <a:solidFill>
                  <a:srgbClr val="2E5BB9"/>
                </a:solidFill>
                <a:latin typeface="Montserrat"/>
                <a:cs typeface="Montserrat"/>
                <a:hlinkClick r:id="rId2"/>
              </a:rPr>
              <a:t> </a:t>
            </a:r>
            <a:r>
              <a:rPr sz="950" spc="-50" dirty="0">
                <a:solidFill>
                  <a:srgbClr val="2E5BB9"/>
                </a:solidFill>
                <a:latin typeface="Montserrat"/>
                <a:cs typeface="Montserrat"/>
                <a:hlinkClick r:id="rId2"/>
              </a:rPr>
              <a:t>Power</a:t>
            </a:r>
            <a:r>
              <a:rPr sz="950" spc="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enclosures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meet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specific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IP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ratings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by </a:t>
            </a:r>
            <a:r>
              <a:rPr sz="1000" spc="-55" dirty="0">
                <a:latin typeface="Montserrat"/>
                <a:cs typeface="Montserrat"/>
              </a:rPr>
              <a:t>different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industries.</a:t>
            </a:r>
            <a:endParaRPr sz="1000" dirty="0">
              <a:latin typeface="Montserrat"/>
              <a:cs typeface="Montserrat"/>
            </a:endParaRPr>
          </a:p>
          <a:p>
            <a:pPr marL="164465">
              <a:lnSpc>
                <a:spcPct val="100000"/>
              </a:lnSpc>
              <a:spcBef>
                <a:spcPts val="150"/>
              </a:spcBef>
            </a:pPr>
            <a:r>
              <a:rPr sz="1000" b="1" spc="-65" dirty="0">
                <a:latin typeface="Montserrat SemiBold"/>
                <a:cs typeface="Montserrat SemiBold"/>
              </a:rPr>
              <a:t>Potting</a:t>
            </a:r>
            <a:r>
              <a:rPr sz="1000" b="1" spc="5" dirty="0">
                <a:latin typeface="Montserrat SemiBold"/>
                <a:cs typeface="Montserrat SemiBold"/>
              </a:rPr>
              <a:t> </a:t>
            </a:r>
            <a:r>
              <a:rPr sz="1000" b="1" spc="-75" dirty="0">
                <a:latin typeface="Montserrat SemiBold"/>
                <a:cs typeface="Montserrat SemiBold"/>
              </a:rPr>
              <a:t>and</a:t>
            </a:r>
            <a:r>
              <a:rPr sz="1000" b="1" spc="5" dirty="0">
                <a:latin typeface="Montserrat SemiBold"/>
                <a:cs typeface="Montserrat SemiBold"/>
              </a:rPr>
              <a:t> </a:t>
            </a:r>
            <a:r>
              <a:rPr sz="1000" b="1" spc="-65" dirty="0">
                <a:latin typeface="Montserrat SemiBold"/>
                <a:cs typeface="Montserrat SemiBold"/>
              </a:rPr>
              <a:t>Encapsulation: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For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extreme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durability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from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05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7F872060-DB90-8442-BBC8-AF6546E3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75363"/>
            <a:ext cx="57531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F09E53B-0613-5C4D-920B-491FAB48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91407AD1-EDFD-EB4E-9DE8-2923D819AFEA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270460"/>
            <a:ext cx="5464810" cy="107505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700" b="1" spc="-105" dirty="0">
                <a:solidFill>
                  <a:srgbClr val="2E5BB9"/>
                </a:solidFill>
                <a:latin typeface="Montserrat"/>
                <a:cs typeface="Montserrat"/>
              </a:rPr>
              <a:t>5.2</a:t>
            </a:r>
            <a:r>
              <a:rPr sz="170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00" dirty="0">
                <a:solidFill>
                  <a:srgbClr val="2E5BB9"/>
                </a:solidFill>
                <a:latin typeface="Montserrat"/>
                <a:cs typeface="Montserrat"/>
              </a:rPr>
              <a:t>Intrinsically</a:t>
            </a:r>
            <a:r>
              <a:rPr sz="170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0" dirty="0">
                <a:solidFill>
                  <a:srgbClr val="2E5BB9"/>
                </a:solidFill>
                <a:latin typeface="Montserrat"/>
                <a:cs typeface="Montserrat"/>
              </a:rPr>
              <a:t>Safe</a:t>
            </a:r>
            <a:r>
              <a:rPr sz="170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55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170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25" dirty="0">
                <a:solidFill>
                  <a:srgbClr val="2E5BB9"/>
                </a:solidFill>
                <a:latin typeface="Montserrat"/>
                <a:cs typeface="Montserrat"/>
              </a:rPr>
              <a:t>Explosion-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Proof</a:t>
            </a:r>
            <a:r>
              <a:rPr sz="170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2E5BB9"/>
                </a:solidFill>
                <a:latin typeface="Montserrat"/>
                <a:cs typeface="Montserrat"/>
              </a:rPr>
              <a:t>Designs</a:t>
            </a:r>
            <a:endParaRPr sz="1700">
              <a:latin typeface="Montserrat"/>
              <a:cs typeface="Montserrat"/>
            </a:endParaRPr>
          </a:p>
          <a:p>
            <a:pPr marL="12700" marR="5080">
              <a:lnSpc>
                <a:spcPct val="116100"/>
              </a:lnSpc>
              <a:spcBef>
                <a:spcPts val="580"/>
              </a:spcBef>
            </a:pPr>
            <a:r>
              <a:rPr sz="1050" spc="-50" dirty="0">
                <a:latin typeface="Montserrat"/>
                <a:cs typeface="Montserrat"/>
              </a:rPr>
              <a:t>For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applications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in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hazardous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environments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(e.g.,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mining,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oil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&amp;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gas,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chemical</a:t>
            </a:r>
            <a:r>
              <a:rPr sz="1050" spc="-10" dirty="0">
                <a:latin typeface="Montserrat"/>
                <a:cs typeface="Montserrat"/>
              </a:rPr>
              <a:t> facilities) </a:t>
            </a:r>
            <a:r>
              <a:rPr sz="1050" spc="-50" dirty="0">
                <a:latin typeface="Montserrat"/>
                <a:cs typeface="Montserrat"/>
              </a:rPr>
              <a:t>containing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explosive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gases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or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dust,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Large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Power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designs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intrinsically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safe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explosion- proof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batteries.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124" y="24288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24" y="26193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124" y="28098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124" y="30003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124" y="31908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7799" y="1405274"/>
            <a:ext cx="5463540" cy="18808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55"/>
              </a:spcBef>
            </a:pPr>
            <a:r>
              <a:rPr sz="1050" spc="-55" dirty="0">
                <a:latin typeface="Montserrat"/>
                <a:cs typeface="Montserrat"/>
              </a:rPr>
              <a:t>These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specialized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designs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use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specific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enclosure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materials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potting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compounds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to </a:t>
            </a:r>
            <a:r>
              <a:rPr sz="1050" spc="-45" dirty="0">
                <a:latin typeface="Montserrat"/>
                <a:cs typeface="Montserrat"/>
              </a:rPr>
              <a:t>eliminate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air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gaps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ensure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the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battery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cannot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initiate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explosion,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even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if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the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device </a:t>
            </a:r>
            <a:r>
              <a:rPr sz="1050" spc="-10" dirty="0">
                <a:latin typeface="Montserrat"/>
                <a:cs typeface="Montserrat"/>
              </a:rPr>
              <a:t>malfunctions.</a:t>
            </a:r>
            <a:endParaRPr sz="10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10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Key</a:t>
            </a:r>
            <a:r>
              <a:rPr sz="110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Design</a:t>
            </a:r>
            <a:r>
              <a:rPr sz="11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Considerations:</a:t>
            </a:r>
            <a:endParaRPr sz="1100">
              <a:latin typeface="Montserrat SemiBold"/>
              <a:cs typeface="Montserrat SemiBold"/>
            </a:endParaRPr>
          </a:p>
          <a:p>
            <a:pPr marL="202565" marR="2045335">
              <a:lnSpc>
                <a:spcPct val="125000"/>
              </a:lnSpc>
              <a:spcBef>
                <a:spcPts val="430"/>
              </a:spcBef>
            </a:pPr>
            <a:r>
              <a:rPr sz="1000" spc="-55" dirty="0">
                <a:latin typeface="Montserrat"/>
                <a:cs typeface="Montserrat"/>
              </a:rPr>
              <a:t>Material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selection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hazardous/explosive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environments</a:t>
            </a:r>
            <a:r>
              <a:rPr sz="1000" spc="-60" dirty="0">
                <a:latin typeface="Montserrat"/>
                <a:cs typeface="Montserrat"/>
              </a:rPr>
              <a:t> Potting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encapsulation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eliminate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air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gaps </a:t>
            </a:r>
            <a:r>
              <a:rPr sz="1000" spc="-70" dirty="0">
                <a:latin typeface="Montserrat"/>
                <a:cs typeface="Montserrat"/>
              </a:rPr>
              <a:t>Enhanced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thermal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management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systems</a:t>
            </a:r>
            <a:endParaRPr sz="1000">
              <a:latin typeface="Montserrat"/>
              <a:cs typeface="Montserrat"/>
            </a:endParaRPr>
          </a:p>
          <a:p>
            <a:pPr marL="202565" marR="3202940">
              <a:lnSpc>
                <a:spcPct val="125000"/>
              </a:lnSpc>
            </a:pPr>
            <a:r>
              <a:rPr sz="1000" spc="-55" dirty="0">
                <a:latin typeface="Montserrat"/>
                <a:cs typeface="Montserrat"/>
              </a:rPr>
              <a:t>Certified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Ex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ia/ib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IIA/IIB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standards </a:t>
            </a:r>
            <a:r>
              <a:rPr sz="1000" spc="-65" dirty="0">
                <a:latin typeface="Montserrat"/>
                <a:cs typeface="Montserrat"/>
              </a:rPr>
              <a:t>Zero-</a:t>
            </a:r>
            <a:r>
              <a:rPr sz="1000" spc="-75" dirty="0">
                <a:latin typeface="Montserrat"/>
                <a:cs typeface="Montserrat"/>
              </a:rPr>
              <a:t>gap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protection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mechanisms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391" y="6066631"/>
            <a:ext cx="5276215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1000" i="1" spc="-60" dirty="0">
                <a:latin typeface="Verdana"/>
                <a:cs typeface="Verdana"/>
              </a:rPr>
              <a:t>Large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50" dirty="0">
                <a:latin typeface="Verdana"/>
                <a:cs typeface="Verdana"/>
              </a:rPr>
              <a:t>Power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70" dirty="0">
                <a:latin typeface="Verdana"/>
                <a:cs typeface="Verdana"/>
              </a:rPr>
              <a:t>has</a:t>
            </a:r>
            <a:r>
              <a:rPr sz="1000" i="1" spc="-75" dirty="0">
                <a:latin typeface="Verdana"/>
                <a:cs typeface="Verdana"/>
              </a:rPr>
              <a:t> extensive </a:t>
            </a:r>
            <a:r>
              <a:rPr sz="1000" i="1" spc="-60" dirty="0">
                <a:latin typeface="Verdana"/>
                <a:cs typeface="Verdana"/>
              </a:rPr>
              <a:t>experience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55" dirty="0">
                <a:latin typeface="Verdana"/>
                <a:cs typeface="Verdana"/>
              </a:rPr>
              <a:t>certifying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65" dirty="0">
                <a:latin typeface="Verdana"/>
                <a:cs typeface="Verdana"/>
              </a:rPr>
              <a:t>batteries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55" dirty="0">
                <a:latin typeface="Verdana"/>
                <a:cs typeface="Verdana"/>
              </a:rPr>
              <a:t>to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95" dirty="0">
                <a:latin typeface="Verdana"/>
                <a:cs typeface="Verdana"/>
              </a:rPr>
              <a:t>Ex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70" dirty="0">
                <a:latin typeface="Verdana"/>
                <a:cs typeface="Verdana"/>
              </a:rPr>
              <a:t>ia/ib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120" dirty="0">
                <a:latin typeface="Verdana"/>
                <a:cs typeface="Verdana"/>
              </a:rPr>
              <a:t>IIA/IIB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65" dirty="0">
                <a:latin typeface="Verdana"/>
                <a:cs typeface="Verdana"/>
              </a:rPr>
              <a:t>standards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65" dirty="0">
                <a:latin typeface="Verdana"/>
                <a:cs typeface="Verdana"/>
              </a:rPr>
              <a:t>for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i="1" spc="-25" dirty="0">
                <a:latin typeface="Verdana"/>
                <a:cs typeface="Verdana"/>
              </a:rPr>
              <a:t>the </a:t>
            </a:r>
            <a:r>
              <a:rPr sz="1000" i="1" spc="-55" dirty="0">
                <a:latin typeface="Verdana"/>
                <a:cs typeface="Verdana"/>
              </a:rPr>
              <a:t>most</a:t>
            </a:r>
            <a:r>
              <a:rPr sz="1000" i="1" spc="-65" dirty="0">
                <a:latin typeface="Verdana"/>
                <a:cs typeface="Verdana"/>
              </a:rPr>
              <a:t> </a:t>
            </a:r>
            <a:r>
              <a:rPr sz="1000" i="1" spc="-40" dirty="0">
                <a:latin typeface="Verdana"/>
                <a:cs typeface="Verdana"/>
              </a:rPr>
              <a:t>demanding</a:t>
            </a:r>
            <a:r>
              <a:rPr sz="1000" i="1" spc="-60" dirty="0">
                <a:latin typeface="Verdana"/>
                <a:cs typeface="Verdana"/>
              </a:rPr>
              <a:t> </a:t>
            </a:r>
            <a:r>
              <a:rPr sz="1000" i="1" spc="-65" dirty="0">
                <a:latin typeface="Verdana"/>
                <a:cs typeface="Verdana"/>
              </a:rPr>
              <a:t>hazardous</a:t>
            </a:r>
            <a:r>
              <a:rPr sz="1000" i="1" spc="-60" dirty="0">
                <a:latin typeface="Verdana"/>
                <a:cs typeface="Verdana"/>
              </a:rPr>
              <a:t> </a:t>
            </a:r>
            <a:r>
              <a:rPr sz="1000" i="1" spc="-50" dirty="0">
                <a:latin typeface="Verdana"/>
                <a:cs typeface="Verdana"/>
              </a:rPr>
              <a:t>location</a:t>
            </a:r>
            <a:r>
              <a:rPr sz="1000" i="1" spc="-60" dirty="0">
                <a:latin typeface="Verdana"/>
                <a:cs typeface="Verdana"/>
              </a:rPr>
              <a:t> </a:t>
            </a:r>
            <a:r>
              <a:rPr sz="1000" i="1" spc="-10" dirty="0">
                <a:latin typeface="Verdana"/>
                <a:cs typeface="Verdana"/>
              </a:rPr>
              <a:t>applications.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05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29043321-EEAA-A04A-A99F-23685D29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783487"/>
            <a:ext cx="5463540" cy="54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677FFA6-B09A-9249-B961-F7BE2DCC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832F6292-C599-5548-B0FA-B1D7ED6BB8E4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028949"/>
            <a:ext cx="76200" cy="76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600449"/>
            <a:ext cx="76200" cy="76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4171949"/>
            <a:ext cx="76200" cy="76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299" y="1342122"/>
            <a:ext cx="5007610" cy="311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25" dirty="0">
                <a:solidFill>
                  <a:srgbClr val="FF7E00"/>
                </a:solidFill>
                <a:latin typeface="Montserrat SemiBold"/>
                <a:cs typeface="Montserrat SemiBold"/>
              </a:rPr>
              <a:t>Regulatory</a:t>
            </a:r>
            <a:r>
              <a:rPr sz="17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5" dirty="0">
                <a:solidFill>
                  <a:srgbClr val="FF7E00"/>
                </a:solidFill>
                <a:latin typeface="Montserrat SemiBold"/>
                <a:cs typeface="Montserrat SemiBold"/>
              </a:rPr>
              <a:t>Compliance</a:t>
            </a:r>
            <a:r>
              <a:rPr sz="17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FF7E00"/>
                </a:solidFill>
                <a:latin typeface="Montserrat SemiBold"/>
                <a:cs typeface="Montserrat SemiBold"/>
              </a:rPr>
              <a:t>and</a:t>
            </a:r>
            <a:r>
              <a:rPr sz="17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Logistics</a:t>
            </a:r>
            <a:endParaRPr sz="170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940"/>
              </a:spcBef>
            </a:pP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Ensuring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lithium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safety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highest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priority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any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manufacturer.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Product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safety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certifications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from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independent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bodies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like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UL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IEC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are</a:t>
            </a:r>
            <a:r>
              <a:rPr sz="1150" spc="5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universal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standard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leading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electronics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companies.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Large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90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has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years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experience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managing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entire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certification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process,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leveraging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our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in-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house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resources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relationships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with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testing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agencies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ensure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your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product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meets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all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necessary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safety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standards.</a:t>
            </a:r>
            <a:endParaRPr sz="1150">
              <a:latin typeface="Montserrat"/>
              <a:cs typeface="Montserrat"/>
            </a:endParaRPr>
          </a:p>
          <a:p>
            <a:pPr marL="361950" lvl="1" indent="-203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61950" algn="l"/>
              </a:tabLst>
            </a:pP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Navigating</a:t>
            </a:r>
            <a:r>
              <a:rPr sz="1200" b="1" spc="-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Global</a:t>
            </a:r>
            <a:r>
              <a:rPr sz="120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1F2937"/>
                </a:solidFill>
                <a:latin typeface="Montserrat SemiBold"/>
                <a:cs typeface="Montserrat SemiBold"/>
              </a:rPr>
              <a:t>Certifications</a:t>
            </a:r>
            <a:r>
              <a:rPr sz="120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75" dirty="0">
                <a:solidFill>
                  <a:srgbClr val="1F2937"/>
                </a:solidFill>
                <a:latin typeface="Montserrat SemiBold"/>
                <a:cs typeface="Montserrat SemiBold"/>
              </a:rPr>
              <a:t>(UL,</a:t>
            </a:r>
            <a:r>
              <a:rPr sz="120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1F2937"/>
                </a:solidFill>
                <a:latin typeface="Montserrat SemiBold"/>
                <a:cs typeface="Montserrat SemiBold"/>
              </a:rPr>
              <a:t>IEC,</a:t>
            </a:r>
            <a:r>
              <a:rPr sz="120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 dirty="0">
                <a:solidFill>
                  <a:srgbClr val="1F2937"/>
                </a:solidFill>
                <a:latin typeface="Montserrat SemiBold"/>
                <a:cs typeface="Montserrat SemiBold"/>
              </a:rPr>
              <a:t>CE)</a:t>
            </a:r>
            <a:endParaRPr sz="1200">
              <a:latin typeface="Montserrat SemiBold"/>
              <a:cs typeface="Montserrat SemiBold"/>
            </a:endParaRPr>
          </a:p>
          <a:p>
            <a:pPr marL="161290" marR="354330">
              <a:lnSpc>
                <a:spcPct val="100000"/>
              </a:lnSpc>
              <a:spcBef>
                <a:spcPts val="35"/>
              </a:spcBef>
            </a:pP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Comprehensive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guidance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on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safety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standards,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cost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estimates,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45" dirty="0">
                <a:solidFill>
                  <a:srgbClr val="374050"/>
                </a:solidFill>
                <a:latin typeface="Montserrat"/>
                <a:cs typeface="Montserrat"/>
              </a:rPr>
              <a:t>certification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timelines.</a:t>
            </a:r>
            <a:endParaRPr sz="1000">
              <a:latin typeface="Montserrat"/>
              <a:cs typeface="Montserrat"/>
            </a:endParaRPr>
          </a:p>
          <a:p>
            <a:pPr marL="394335" lvl="1" indent="-233679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394335" algn="l"/>
              </a:tabLst>
            </a:pPr>
            <a:r>
              <a:rPr sz="1200" b="1" spc="-135" dirty="0">
                <a:solidFill>
                  <a:srgbClr val="1F2937"/>
                </a:solidFill>
                <a:latin typeface="Montserrat SemiBold"/>
                <a:cs typeface="Montserrat SemiBold"/>
              </a:rPr>
              <a:t>UN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80" dirty="0">
                <a:solidFill>
                  <a:srgbClr val="1F2937"/>
                </a:solidFill>
                <a:latin typeface="Montserrat SemiBold"/>
                <a:cs typeface="Montserrat SemiBold"/>
              </a:rPr>
              <a:t>38.3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Transportation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Testing</a:t>
            </a:r>
            <a:endParaRPr sz="1200">
              <a:latin typeface="Montserrat SemiBold"/>
              <a:cs typeface="Montserrat SemiBold"/>
            </a:endParaRPr>
          </a:p>
          <a:p>
            <a:pPr marL="163195" marR="502284">
              <a:lnSpc>
                <a:spcPct val="100000"/>
              </a:lnSpc>
              <a:spcBef>
                <a:spcPts val="35"/>
              </a:spcBef>
            </a:pP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Required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tests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(T.1-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T.8)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simulating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transport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hazards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international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45" dirty="0">
                <a:solidFill>
                  <a:srgbClr val="374050"/>
                </a:solidFill>
                <a:latin typeface="Montserrat"/>
                <a:cs typeface="Montserrat"/>
              </a:rPr>
              <a:t>battery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shipment.</a:t>
            </a:r>
            <a:endParaRPr sz="1000">
              <a:latin typeface="Montserrat"/>
              <a:cs typeface="Montserrat"/>
            </a:endParaRPr>
          </a:p>
          <a:p>
            <a:pPr marL="395605" lvl="1" indent="-233679">
              <a:lnSpc>
                <a:spcPct val="100000"/>
              </a:lnSpc>
              <a:spcBef>
                <a:spcPts val="625"/>
              </a:spcBef>
              <a:buAutoNum type="arabicPeriod" startAt="3"/>
              <a:tabLst>
                <a:tab pos="395605" algn="l"/>
              </a:tabLst>
            </a:pP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Shipping</a:t>
            </a:r>
            <a:r>
              <a:rPr sz="1200" b="1" spc="-2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1F2937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Transportation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Logistics</a:t>
            </a:r>
            <a:endParaRPr sz="120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Navigating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complex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regulations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lithium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transport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80" dirty="0">
                <a:solidFill>
                  <a:srgbClr val="374050"/>
                </a:solidFill>
                <a:latin typeface="Montserrat"/>
                <a:cs typeface="Montserrat"/>
              </a:rPr>
              <a:t>by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45" dirty="0">
                <a:solidFill>
                  <a:srgbClr val="374050"/>
                </a:solidFill>
                <a:latin typeface="Montserrat"/>
                <a:cs typeface="Montserrat"/>
              </a:rPr>
              <a:t>air,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sea,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land.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0500" cy="7448550"/>
            </a:xfrm>
            <a:custGeom>
              <a:avLst/>
              <a:gdLst/>
              <a:ahLst/>
              <a:cxnLst/>
              <a:rect l="l" t="t" r="r" b="b"/>
              <a:pathLst>
                <a:path w="190500" h="7448550">
                  <a:moveTo>
                    <a:pt x="0" y="7448549"/>
                  </a:moveTo>
                  <a:lnTo>
                    <a:pt x="190499" y="7448549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05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49C2C4C9-07C8-614F-8594-7CAFF45C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542631"/>
            <a:ext cx="2686050" cy="2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F05347-2D15-5E4E-8CE2-7BA4D293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A5269658-44E7-B948-B3C1-FD14AD03958D}"/>
              </a:ext>
            </a:extLst>
          </p:cNvPr>
          <p:cNvSpPr txBox="1">
            <a:spLocks/>
          </p:cNvSpPr>
          <p:nvPr/>
        </p:nvSpPr>
        <p:spPr>
          <a:xfrm>
            <a:off x="314749" y="120732"/>
            <a:ext cx="40026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 </a:t>
            </a:r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EB15C66C-842A-D44C-804B-68B53BA8028E}"/>
              </a:ext>
            </a:extLst>
          </p:cNvPr>
          <p:cNvSpPr txBox="1">
            <a:spLocks/>
          </p:cNvSpPr>
          <p:nvPr/>
        </p:nvSpPr>
        <p:spPr>
          <a:xfrm>
            <a:off x="387349" y="549104"/>
            <a:ext cx="4874895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dirty="0"/>
              <a:t>Section 6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DA6416C-F941-5942-9731-BA438AF0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DF0BA88C-ADAE-8446-94A0-9BEF6083730C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398826"/>
            <a:ext cx="298450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114" dirty="0">
                <a:solidFill>
                  <a:srgbClr val="2E5BB9"/>
                </a:solidFill>
                <a:latin typeface="Montserrat"/>
                <a:cs typeface="Montserrat"/>
              </a:rPr>
              <a:t>Introduction:</a:t>
            </a:r>
            <a:r>
              <a:rPr sz="155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45" dirty="0">
                <a:solidFill>
                  <a:srgbClr val="2E5BB9"/>
                </a:solidFill>
                <a:latin typeface="Montserrat"/>
                <a:cs typeface="Montserrat"/>
              </a:rPr>
              <a:t>About</a:t>
            </a:r>
            <a:r>
              <a:rPr sz="15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35" dirty="0">
                <a:solidFill>
                  <a:srgbClr val="2E5BB9"/>
                </a:solidFill>
                <a:latin typeface="Montserrat"/>
                <a:cs typeface="Montserrat"/>
              </a:rPr>
              <a:t>Large</a:t>
            </a:r>
            <a:r>
              <a:rPr sz="15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05" dirty="0">
                <a:solidFill>
                  <a:srgbClr val="2E5BB9"/>
                </a:solidFill>
                <a:latin typeface="Montserrat"/>
                <a:cs typeface="Montserrat"/>
              </a:rPr>
              <a:t>Power</a:t>
            </a:r>
            <a:endParaRPr sz="155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757522"/>
            <a:ext cx="5386070" cy="212968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40"/>
              </a:spcBef>
            </a:pP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Power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is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high-</a:t>
            </a:r>
            <a:r>
              <a:rPr sz="1000" spc="-60" dirty="0">
                <a:latin typeface="Montserrat"/>
                <a:cs typeface="Montserrat"/>
              </a:rPr>
              <a:t>tech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enterprise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founded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in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2002,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specializing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in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tailor-</a:t>
            </a:r>
            <a:r>
              <a:rPr sz="1000" spc="-65" dirty="0">
                <a:latin typeface="Montserrat"/>
                <a:cs typeface="Montserrat"/>
              </a:rPr>
              <a:t>made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lithium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battery </a:t>
            </a:r>
            <a:r>
              <a:rPr sz="1000" spc="-55" dirty="0">
                <a:latin typeface="Montserrat"/>
                <a:cs typeface="Montserrat"/>
              </a:rPr>
              <a:t>systems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solutions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global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client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base.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From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our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headquarters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in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Greater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Bay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Area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China, </a:t>
            </a:r>
            <a:r>
              <a:rPr sz="1000" spc="-75" dirty="0">
                <a:latin typeface="Montserrat"/>
                <a:cs typeface="Montserrat"/>
              </a:rPr>
              <a:t>we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have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dedicated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over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two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decades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pushing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boundaries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technology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world's </a:t>
            </a:r>
            <a:r>
              <a:rPr sz="1000" spc="-60" dirty="0">
                <a:latin typeface="Montserrat"/>
                <a:cs typeface="Montserrat"/>
              </a:rPr>
              <a:t>most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demanding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applications.</a:t>
            </a:r>
            <a:endParaRPr sz="1000" dirty="0">
              <a:latin typeface="Montserrat"/>
              <a:cs typeface="Montserrat"/>
            </a:endParaRPr>
          </a:p>
          <a:p>
            <a:pPr marL="12700" marR="80645">
              <a:lnSpc>
                <a:spcPct val="106500"/>
              </a:lnSpc>
              <a:spcBef>
                <a:spcPts val="575"/>
              </a:spcBef>
            </a:pPr>
            <a:r>
              <a:rPr sz="1000" spc="-60" dirty="0">
                <a:latin typeface="Montserrat"/>
                <a:cs typeface="Montserrat"/>
              </a:rPr>
              <a:t>Our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mission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serve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deeply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integrated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partner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engineers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product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designers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who </a:t>
            </a:r>
            <a:r>
              <a:rPr sz="1000" spc="-50" dirty="0">
                <a:latin typeface="Montserrat"/>
                <a:cs typeface="Montserrat"/>
              </a:rPr>
              <a:t>require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more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than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off-the-shelf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solutions.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2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state-</a:t>
            </a:r>
            <a:r>
              <a:rPr sz="1000" spc="-45" dirty="0">
                <a:latin typeface="Montserrat"/>
                <a:cs typeface="Montserrat"/>
              </a:rPr>
              <a:t>of-the-</a:t>
            </a:r>
            <a:r>
              <a:rPr sz="1000" spc="-40" dirty="0">
                <a:latin typeface="Montserrat"/>
                <a:cs typeface="Montserrat"/>
              </a:rPr>
              <a:t>art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15,000m²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manufacturing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facility</a:t>
            </a:r>
            <a:r>
              <a:rPr sz="1000" spc="2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50" dirty="0">
                <a:latin typeface="Montserrat"/>
                <a:cs typeface="Montserrat"/>
              </a:rPr>
              <a:t>a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dedicated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team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over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280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professionals—</a:t>
            </a:r>
            <a:r>
              <a:rPr sz="1000" spc="-45" dirty="0">
                <a:latin typeface="Montserrat"/>
                <a:cs typeface="Montserrat"/>
              </a:rPr>
              <a:t>including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more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than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70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R&amp;D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engineers—</a:t>
            </a:r>
            <a:r>
              <a:rPr sz="1000" spc="-75" dirty="0">
                <a:latin typeface="Montserrat"/>
                <a:cs typeface="Montserrat"/>
              </a:rPr>
              <a:t>we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have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the </a:t>
            </a:r>
            <a:r>
              <a:rPr sz="1000" spc="-50" dirty="0">
                <a:latin typeface="Montserrat"/>
                <a:cs typeface="Montserrat"/>
              </a:rPr>
              <a:t>scale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expertise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bring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complex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concepts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life.</a:t>
            </a:r>
            <a:endParaRPr sz="1000" dirty="0">
              <a:latin typeface="Montserrat"/>
              <a:cs typeface="Montserrat"/>
            </a:endParaRPr>
          </a:p>
          <a:p>
            <a:pPr marL="12700" marR="377190">
              <a:lnSpc>
                <a:spcPct val="107600"/>
              </a:lnSpc>
              <a:spcBef>
                <a:spcPts val="635"/>
              </a:spcBef>
            </a:pPr>
            <a:r>
              <a:rPr sz="1000" spc="-105" dirty="0">
                <a:latin typeface="Montserrat"/>
                <a:cs typeface="Montserrat"/>
              </a:rPr>
              <a:t>We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have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successfully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delivered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over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9,000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unique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custom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solutions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for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industries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where </a:t>
            </a:r>
            <a:r>
              <a:rPr sz="1000" spc="-55" dirty="0">
                <a:latin typeface="Montserrat"/>
                <a:cs typeface="Montserrat"/>
              </a:rPr>
              <a:t>performance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and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reliability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are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non-</a:t>
            </a:r>
            <a:r>
              <a:rPr sz="1000" spc="-45" dirty="0">
                <a:latin typeface="Montserrat"/>
                <a:cs typeface="Montserrat"/>
              </a:rPr>
              <a:t>negotiable,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including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defense,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aerospace,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medical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devices, </a:t>
            </a:r>
            <a:r>
              <a:rPr sz="1000" spc="-45" dirty="0">
                <a:latin typeface="Montserrat"/>
                <a:cs typeface="Montserrat"/>
              </a:rPr>
              <a:t>robotics,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and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industrial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equipment.</a:t>
            </a:r>
            <a:endParaRPr sz="10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" y="6190675"/>
            <a:ext cx="5213985" cy="4919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25"/>
              </a:spcBef>
            </a:pP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Power,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we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provide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true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"one-</a:t>
            </a:r>
            <a:r>
              <a:rPr sz="1000" spc="-55" dirty="0">
                <a:latin typeface="Montserrat"/>
                <a:cs typeface="Montserrat"/>
              </a:rPr>
              <a:t>stop"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customization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service.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Our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engineering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teams </a:t>
            </a:r>
            <a:r>
              <a:rPr sz="1000" spc="-50" dirty="0">
                <a:latin typeface="Montserrat"/>
                <a:cs typeface="Montserrat"/>
              </a:rPr>
              <a:t>collaborate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with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you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every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aspect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project,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from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initial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concept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industrial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design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the </a:t>
            </a:r>
            <a:r>
              <a:rPr sz="1000" spc="-55" dirty="0">
                <a:latin typeface="Montserrat"/>
                <a:cs typeface="Montserrat"/>
              </a:rPr>
              <a:t>development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proprietary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software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electronics.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3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10551DC-0643-1D4B-806D-CCEE5303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0BD0D68-66DF-0B4B-AEB0-AA3C8306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0" y="3002497"/>
            <a:ext cx="4601703" cy="28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9">
            <a:extLst>
              <a:ext uri="{FF2B5EF4-FFF2-40B4-BE49-F238E27FC236}">
                <a16:creationId xmlns:a16="http://schemas.microsoft.com/office/drawing/2014/main" id="{15C28155-4E13-BF42-A9C7-9FDBAC7DEFF8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61617" y="2505208"/>
            <a:ext cx="933450" cy="409575"/>
          </a:xfrm>
          <a:custGeom>
            <a:avLst/>
            <a:gdLst/>
            <a:ahLst/>
            <a:cxnLst/>
            <a:rect l="l" t="t" r="r" b="b"/>
            <a:pathLst>
              <a:path w="933450" h="409575">
                <a:moveTo>
                  <a:pt x="933449" y="409574"/>
                </a:moveTo>
                <a:lnTo>
                  <a:pt x="0" y="409574"/>
                </a:lnTo>
                <a:lnTo>
                  <a:pt x="0" y="39378"/>
                </a:lnTo>
                <a:lnTo>
                  <a:pt x="30718" y="9007"/>
                </a:lnTo>
                <a:lnTo>
                  <a:pt x="66675" y="0"/>
                </a:lnTo>
                <a:lnTo>
                  <a:pt x="933449" y="0"/>
                </a:lnTo>
                <a:lnTo>
                  <a:pt x="933449" y="40957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0317" y="2505208"/>
            <a:ext cx="676275" cy="409575"/>
          </a:xfrm>
          <a:custGeom>
            <a:avLst/>
            <a:gdLst/>
            <a:ahLst/>
            <a:cxnLst/>
            <a:rect l="l" t="t" r="r" b="b"/>
            <a:pathLst>
              <a:path w="676275" h="409575">
                <a:moveTo>
                  <a:pt x="676274" y="409574"/>
                </a:moveTo>
                <a:lnTo>
                  <a:pt x="0" y="409574"/>
                </a:lnTo>
                <a:lnTo>
                  <a:pt x="0" y="0"/>
                </a:lnTo>
                <a:lnTo>
                  <a:pt x="600075" y="0"/>
                </a:lnTo>
                <a:lnTo>
                  <a:pt x="607581" y="362"/>
                </a:lnTo>
                <a:lnTo>
                  <a:pt x="648391" y="17266"/>
                </a:lnTo>
                <a:lnTo>
                  <a:pt x="673012" y="54113"/>
                </a:lnTo>
                <a:lnTo>
                  <a:pt x="676274" y="40957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699" y="300492"/>
            <a:ext cx="5375910" cy="126365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700" b="1" spc="-95" dirty="0">
                <a:solidFill>
                  <a:srgbClr val="2E5BB9"/>
                </a:solidFill>
                <a:latin typeface="Montserrat"/>
                <a:cs typeface="Montserrat"/>
              </a:rPr>
              <a:t>6.1</a:t>
            </a:r>
            <a:r>
              <a:rPr sz="170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20" dirty="0">
                <a:solidFill>
                  <a:srgbClr val="2E5BB9"/>
                </a:solidFill>
                <a:latin typeface="Montserrat"/>
                <a:cs typeface="Montserrat"/>
              </a:rPr>
              <a:t>Navigating</a:t>
            </a:r>
            <a:r>
              <a:rPr sz="170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0" dirty="0">
                <a:solidFill>
                  <a:srgbClr val="2E5BB9"/>
                </a:solidFill>
                <a:latin typeface="Montserrat"/>
                <a:cs typeface="Montserrat"/>
              </a:rPr>
              <a:t>Global</a:t>
            </a:r>
            <a:r>
              <a:rPr sz="1700" b="1" spc="-35" dirty="0">
                <a:solidFill>
                  <a:srgbClr val="2E5BB9"/>
                </a:solidFill>
                <a:latin typeface="Montserrat"/>
                <a:cs typeface="Montserrat"/>
              </a:rPr>
              <a:t> Certifications</a:t>
            </a:r>
            <a:endParaRPr sz="1700" dirty="0">
              <a:latin typeface="Montserrat"/>
              <a:cs typeface="Montserrat"/>
            </a:endParaRPr>
          </a:p>
          <a:p>
            <a:pPr marL="12700" marR="5080">
              <a:lnSpc>
                <a:spcPts val="1200"/>
              </a:lnSpc>
              <a:spcBef>
                <a:spcPts val="725"/>
              </a:spcBef>
            </a:pPr>
            <a:r>
              <a:rPr sz="1100" spc="-90" dirty="0">
                <a:latin typeface="Montserrat"/>
                <a:cs typeface="Montserrat"/>
              </a:rPr>
              <a:t>Ensuring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lithium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battery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safety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the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highest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priority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for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any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manufacturer.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Product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safety </a:t>
            </a:r>
            <a:r>
              <a:rPr sz="1100" spc="-75" dirty="0">
                <a:latin typeface="Montserrat"/>
                <a:cs typeface="Montserrat"/>
              </a:rPr>
              <a:t>certifications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from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independent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bodies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like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14" dirty="0">
                <a:latin typeface="Montserrat"/>
                <a:cs typeface="Montserrat"/>
              </a:rPr>
              <a:t>UL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and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IEC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are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a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universal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standard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for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leading </a:t>
            </a:r>
            <a:r>
              <a:rPr sz="1100" spc="-80" dirty="0">
                <a:latin typeface="Montserrat"/>
                <a:cs typeface="Montserrat"/>
              </a:rPr>
              <a:t>electronics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companies.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Large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Power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has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years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of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experience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managing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the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entire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certification</a:t>
            </a:r>
            <a:r>
              <a:rPr sz="1100" spc="500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process,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leveraging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our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in-</a:t>
            </a:r>
            <a:r>
              <a:rPr sz="1100" spc="-95" dirty="0">
                <a:latin typeface="Montserrat"/>
                <a:cs typeface="Montserrat"/>
              </a:rPr>
              <a:t>house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resources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and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relationships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with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testing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agencies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to</a:t>
            </a:r>
            <a:r>
              <a:rPr sz="1100" spc="-10" dirty="0">
                <a:latin typeface="Montserrat"/>
                <a:cs typeface="Montserrat"/>
              </a:rPr>
              <a:t> ensure </a:t>
            </a:r>
            <a:r>
              <a:rPr sz="1100" spc="-100" dirty="0">
                <a:latin typeface="Montserrat"/>
                <a:cs typeface="Montserrat"/>
              </a:rPr>
              <a:t>your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product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meets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all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necessary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safety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standards.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699" y="1756052"/>
            <a:ext cx="5427345" cy="4885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10"/>
              </a:spcBef>
            </a:pPr>
            <a:r>
              <a:rPr sz="1100" spc="-100" dirty="0">
                <a:latin typeface="Montserrat"/>
                <a:cs typeface="Montserrat"/>
              </a:rPr>
              <a:t>The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costs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and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lead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times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for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these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tests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vary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depending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on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the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battery's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construction,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capacity,</a:t>
            </a:r>
            <a:r>
              <a:rPr sz="1100" spc="500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and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chemistry.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65" dirty="0">
                <a:latin typeface="Montserrat"/>
                <a:cs typeface="Montserrat"/>
              </a:rPr>
              <a:t>We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70" dirty="0">
                <a:latin typeface="Montserrat"/>
                <a:cs typeface="Montserrat"/>
              </a:rPr>
              <a:t>will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provide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specific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estimates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for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your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design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in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our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initial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proposal.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780" y="2598585"/>
            <a:ext cx="76835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Certification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5067" y="2505208"/>
            <a:ext cx="3905250" cy="409575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111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875"/>
              </a:spcBef>
              <a:tabLst>
                <a:tab pos="3100070" algn="l"/>
              </a:tabLst>
            </a:pPr>
            <a:r>
              <a:rPr sz="1000" b="1" spc="-10" dirty="0">
                <a:solidFill>
                  <a:srgbClr val="FFFFFF"/>
                </a:solidFill>
                <a:latin typeface="Montserrat"/>
                <a:cs typeface="Montserrat"/>
              </a:rPr>
              <a:t>Description</a:t>
            </a:r>
            <a:r>
              <a:rPr sz="1000" b="1" dirty="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sz="1000" b="1" spc="-55" dirty="0">
                <a:solidFill>
                  <a:srgbClr val="FFFFFF"/>
                </a:solidFill>
                <a:latin typeface="Montserrat"/>
                <a:cs typeface="Montserrat"/>
              </a:rPr>
              <a:t>Est.</a:t>
            </a:r>
            <a:r>
              <a:rPr sz="1000" b="1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Cost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8516" y="2522385"/>
            <a:ext cx="44450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0"/>
              </a:spcBef>
            </a:pPr>
            <a:r>
              <a:rPr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Test </a:t>
            </a:r>
            <a:r>
              <a:rPr sz="1000" b="1" spc="-65" dirty="0">
                <a:solidFill>
                  <a:srgbClr val="FFFFFF"/>
                </a:solidFill>
                <a:latin typeface="Montserrat"/>
                <a:cs typeface="Montserrat"/>
              </a:rPr>
              <a:t>Timing</a:t>
            </a:r>
            <a:endParaRPr sz="1000">
              <a:latin typeface="Montserrat"/>
              <a:cs typeface="Montserrat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98207"/>
              </p:ext>
            </p:extLst>
          </p:nvPr>
        </p:nvGraphicFramePr>
        <p:xfrm>
          <a:off x="152092" y="2905258"/>
          <a:ext cx="5514975" cy="2339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90" dirty="0">
                          <a:latin typeface="Montserrat Medium"/>
                          <a:cs typeface="Montserrat Medium"/>
                        </a:rPr>
                        <a:t>UN</a:t>
                      </a:r>
                      <a:r>
                        <a:rPr sz="1000" b="0" spc="-20" dirty="0">
                          <a:latin typeface="Montserrat Medium"/>
                          <a:cs typeface="Montserrat Medium"/>
                        </a:rPr>
                        <a:t> 38.3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221615">
                        <a:lnSpc>
                          <a:spcPts val="1200"/>
                        </a:lnSpc>
                        <a:spcBef>
                          <a:spcPts val="275"/>
                        </a:spcBef>
                      </a:pPr>
                      <a:r>
                        <a:rPr sz="1000" spc="-95" dirty="0">
                          <a:latin typeface="Montserrat"/>
                          <a:cs typeface="Montserrat"/>
                        </a:rPr>
                        <a:t>Required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shipping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25" dirty="0">
                          <a:latin typeface="Montserrat"/>
                          <a:cs typeface="Montserrat"/>
                        </a:rPr>
                        <a:t>ANY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lithium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battery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10" dirty="0">
                          <a:latin typeface="Montserrat"/>
                          <a:cs typeface="Montserrat"/>
                        </a:rPr>
                        <a:t>by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air.</a:t>
                      </a:r>
                      <a:r>
                        <a:rPr sz="100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Focuses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10" dirty="0">
                          <a:latin typeface="Montserrat"/>
                          <a:cs typeface="Montserrat"/>
                        </a:rPr>
                        <a:t>on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transportation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safety.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230"/>
                        </a:lnSpc>
                        <a:spcBef>
                          <a:spcPts val="185"/>
                        </a:spcBef>
                      </a:pPr>
                      <a:r>
                        <a:rPr sz="1000" spc="-90" dirty="0">
                          <a:latin typeface="Montserrat"/>
                          <a:cs typeface="Montserrat"/>
                        </a:rPr>
                        <a:t>$</a:t>
                      </a:r>
                      <a:r>
                        <a:rPr lang="en-US" sz="1000" spc="-90" dirty="0">
                          <a:latin typeface="Montserrat"/>
                          <a:cs typeface="Montserrat"/>
                        </a:rPr>
                        <a:t>1,0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00</a:t>
                      </a:r>
                      <a:r>
                        <a:rPr sz="1000" spc="-4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-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52069">
                        <a:lnSpc>
                          <a:spcPts val="1230"/>
                        </a:lnSpc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$</a:t>
                      </a: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2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,000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230"/>
                        </a:lnSpc>
                        <a:spcBef>
                          <a:spcPts val="185"/>
                        </a:spcBef>
                      </a:pPr>
                      <a:r>
                        <a:rPr lang="en-US" sz="1000" spc="-90" dirty="0">
                          <a:latin typeface="Montserrat"/>
                          <a:cs typeface="Montserrat"/>
                        </a:rPr>
                        <a:t>3-4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50800">
                        <a:lnSpc>
                          <a:spcPts val="1230"/>
                        </a:lnSpc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weeks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IEC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 62133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249554">
                        <a:lnSpc>
                          <a:spcPts val="1200"/>
                        </a:lnSpc>
                        <a:spcBef>
                          <a:spcPts val="275"/>
                        </a:spcBef>
                      </a:pPr>
                      <a:r>
                        <a:rPr sz="1000" spc="-85" dirty="0">
                          <a:latin typeface="Montserrat"/>
                          <a:cs typeface="Montserrat"/>
                        </a:rPr>
                        <a:t>International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5" dirty="0">
                          <a:latin typeface="Montserrat"/>
                          <a:cs typeface="Montserrat"/>
                        </a:rPr>
                        <a:t>safety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standard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5" dirty="0">
                          <a:latin typeface="Montserrat"/>
                          <a:cs typeface="Montserrat"/>
                        </a:rPr>
                        <a:t>portable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0" dirty="0">
                          <a:latin typeface="Montserrat"/>
                          <a:cs typeface="Montserrat"/>
                        </a:rPr>
                        <a:t>sealed</a:t>
                      </a:r>
                      <a:r>
                        <a:rPr sz="100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secondary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cells.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230"/>
                        </a:lnSpc>
                        <a:spcBef>
                          <a:spcPts val="185"/>
                        </a:spcBef>
                      </a:pPr>
                      <a:r>
                        <a:rPr sz="1000" spc="-90" dirty="0">
                          <a:latin typeface="Montserrat"/>
                          <a:cs typeface="Montserrat"/>
                        </a:rPr>
                        <a:t>$</a:t>
                      </a:r>
                      <a:r>
                        <a:rPr lang="en-US" sz="1000" spc="-90" dirty="0">
                          <a:latin typeface="Montserrat"/>
                          <a:cs typeface="Montserrat"/>
                        </a:rPr>
                        <a:t>2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,000</a:t>
                      </a:r>
                      <a:r>
                        <a:rPr sz="1000" spc="-4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-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52069">
                        <a:lnSpc>
                          <a:spcPts val="1230"/>
                        </a:lnSpc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$</a:t>
                      </a: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5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,000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230"/>
                        </a:lnSpc>
                        <a:spcBef>
                          <a:spcPts val="185"/>
                        </a:spcBef>
                      </a:pPr>
                      <a:r>
                        <a:rPr lang="en-US" sz="1000" spc="-85" dirty="0">
                          <a:latin typeface="Montserrat"/>
                          <a:cs typeface="Montserrat"/>
                        </a:rPr>
                        <a:t>5</a:t>
                      </a:r>
                      <a:r>
                        <a:rPr sz="1000" spc="-85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lang="en-US" sz="1000" spc="-50" dirty="0">
                          <a:latin typeface="Montserrat"/>
                          <a:cs typeface="Montserrat"/>
                        </a:rPr>
                        <a:t>6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50800">
                        <a:lnSpc>
                          <a:spcPts val="1230"/>
                        </a:lnSpc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weeks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85" dirty="0">
                          <a:latin typeface="Montserrat Medium"/>
                          <a:cs typeface="Montserrat Medium"/>
                        </a:rPr>
                        <a:t>UL</a:t>
                      </a:r>
                      <a:r>
                        <a:rPr sz="1000" b="0" spc="-3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2054</a:t>
                      </a:r>
                      <a:r>
                        <a:rPr sz="1000" b="0" spc="-2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dirty="0">
                          <a:latin typeface="Montserrat Medium"/>
                          <a:cs typeface="Montserrat Medium"/>
                        </a:rPr>
                        <a:t>/</a:t>
                      </a:r>
                      <a:r>
                        <a:rPr sz="1000" b="0" spc="-2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20" dirty="0">
                          <a:latin typeface="Montserrat Medium"/>
                          <a:cs typeface="Montserrat Medium"/>
                        </a:rPr>
                        <a:t>1642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137795">
                        <a:lnSpc>
                          <a:spcPts val="1200"/>
                        </a:lnSpc>
                        <a:spcBef>
                          <a:spcPts val="275"/>
                        </a:spcBef>
                      </a:pPr>
                      <a:r>
                        <a:rPr sz="1000" spc="-95" dirty="0">
                          <a:latin typeface="Montserrat"/>
                          <a:cs typeface="Montserrat"/>
                        </a:rPr>
                        <a:t>Leading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14" dirty="0">
                          <a:latin typeface="Montserrat"/>
                          <a:cs typeface="Montserrat"/>
                        </a:rPr>
                        <a:t>US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5" dirty="0">
                          <a:latin typeface="Montserrat"/>
                          <a:cs typeface="Montserrat"/>
                        </a:rPr>
                        <a:t>safety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standards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battery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0" dirty="0">
                          <a:latin typeface="Montserrat"/>
                          <a:cs typeface="Montserrat"/>
                        </a:rPr>
                        <a:t>packs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14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cells.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230"/>
                        </a:lnSpc>
                        <a:spcBef>
                          <a:spcPts val="185"/>
                        </a:spcBef>
                      </a:pPr>
                      <a:r>
                        <a:rPr sz="1000" spc="-90" dirty="0">
                          <a:latin typeface="Montserrat"/>
                          <a:cs typeface="Montserrat"/>
                        </a:rPr>
                        <a:t>$</a:t>
                      </a:r>
                      <a:r>
                        <a:rPr lang="en-US" sz="1000" spc="-90" dirty="0">
                          <a:latin typeface="Montserrat"/>
                          <a:cs typeface="Montserrat"/>
                        </a:rPr>
                        <a:t>7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,000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-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52069">
                        <a:lnSpc>
                          <a:spcPts val="1230"/>
                        </a:lnSpc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$</a:t>
                      </a:r>
                      <a:r>
                        <a:rPr lang="en-US" sz="1000" spc="-10" dirty="0">
                          <a:latin typeface="Montserrat"/>
                          <a:cs typeface="Montserrat"/>
                        </a:rPr>
                        <a:t>2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0,000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230"/>
                        </a:lnSpc>
                        <a:spcBef>
                          <a:spcPts val="185"/>
                        </a:spcBef>
                      </a:pPr>
                      <a:r>
                        <a:rPr lang="en-US" sz="1000" spc="-90" dirty="0">
                          <a:latin typeface="Montserrat"/>
                          <a:cs typeface="Montserrat"/>
                        </a:rPr>
                        <a:t>6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lang="en-US" sz="1000" spc="-25" dirty="0">
                          <a:latin typeface="Montserrat"/>
                          <a:cs typeface="Montserrat"/>
                        </a:rPr>
                        <a:t>8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50800">
                        <a:lnSpc>
                          <a:spcPts val="1230"/>
                        </a:lnSpc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weeks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85" dirty="0">
                          <a:latin typeface="Montserrat Medium"/>
                          <a:cs typeface="Montserrat Medium"/>
                        </a:rPr>
                        <a:t>CE</a:t>
                      </a:r>
                      <a:r>
                        <a:rPr sz="1000" b="0" spc="-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Marking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152400">
                        <a:lnSpc>
                          <a:spcPts val="1200"/>
                        </a:lnSpc>
                        <a:spcBef>
                          <a:spcPts val="275"/>
                        </a:spcBef>
                      </a:pPr>
                      <a:r>
                        <a:rPr sz="1000" spc="-75" dirty="0">
                          <a:latin typeface="Montserrat"/>
                          <a:cs typeface="Montserrat"/>
                        </a:rPr>
                        <a:t>Self-</a:t>
                      </a:r>
                      <a:r>
                        <a:rPr sz="1000" spc="-90" dirty="0">
                          <a:latin typeface="Montserrat"/>
                          <a:cs typeface="Montserrat"/>
                        </a:rPr>
                        <a:t>declaration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products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sold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in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10" dirty="0">
                          <a:latin typeface="Montserrat"/>
                          <a:cs typeface="Montserrat"/>
                        </a:rPr>
                        <a:t>European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Union.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~$500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0" dirty="0">
                          <a:latin typeface="Montserrat"/>
                          <a:cs typeface="Montserrat"/>
                        </a:rPr>
                        <a:t>3</a:t>
                      </a:r>
                      <a:r>
                        <a:rPr sz="1000" spc="-3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weeks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ISO</a:t>
                      </a:r>
                      <a:r>
                        <a:rPr sz="1000" b="0" spc="-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13485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107950">
                        <a:lnSpc>
                          <a:spcPts val="1200"/>
                        </a:lnSpc>
                        <a:spcBef>
                          <a:spcPts val="275"/>
                        </a:spcBef>
                      </a:pPr>
                      <a:r>
                        <a:rPr sz="1000" spc="-85" dirty="0">
                          <a:latin typeface="Montserrat"/>
                          <a:cs typeface="Montserrat"/>
                        </a:rPr>
                        <a:t>Quality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10" dirty="0">
                          <a:latin typeface="Montserrat"/>
                          <a:cs typeface="Montserrat"/>
                        </a:rPr>
                        <a:t>management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system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standard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80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5" dirty="0">
                          <a:latin typeface="Montserrat"/>
                          <a:cs typeface="Montserrat"/>
                        </a:rPr>
                        <a:t>medical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devices.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Varies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Varies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52069" marR="2787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Explosion-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Proof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hazardous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95" dirty="0">
                          <a:latin typeface="Montserrat"/>
                          <a:cs typeface="Montserrat"/>
                        </a:rPr>
                        <a:t>environments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(e.g.,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5" dirty="0">
                          <a:latin typeface="Montserrat"/>
                          <a:cs typeface="Montserrat"/>
                        </a:rPr>
                        <a:t>Ex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ia/ib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IIA/IIB).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Varies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" dirty="0">
                          <a:latin typeface="Montserrat"/>
                          <a:cs typeface="Montserrat"/>
                        </a:rPr>
                        <a:t>Varies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996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219892" y="5718128"/>
            <a:ext cx="5527675" cy="852798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254000">
              <a:lnSpc>
                <a:spcPts val="1200"/>
              </a:lnSpc>
              <a:spcBef>
                <a:spcPts val="210"/>
              </a:spcBef>
            </a:pPr>
            <a:r>
              <a:rPr sz="1100" b="0" spc="-75" dirty="0">
                <a:latin typeface="Montserrat Medium"/>
                <a:cs typeface="Montserrat Medium"/>
              </a:rPr>
              <a:t>UN/DOT</a:t>
            </a:r>
            <a:r>
              <a:rPr sz="1100" b="0" spc="-5" dirty="0">
                <a:latin typeface="Montserrat Medium"/>
                <a:cs typeface="Montserrat Medium"/>
              </a:rPr>
              <a:t> </a:t>
            </a:r>
            <a:r>
              <a:rPr sz="1100" b="0" spc="-45" dirty="0">
                <a:latin typeface="Montserrat Medium"/>
                <a:cs typeface="Montserrat Medium"/>
              </a:rPr>
              <a:t>38.3:</a:t>
            </a:r>
            <a:r>
              <a:rPr sz="1100" b="0" spc="-5" dirty="0">
                <a:latin typeface="Montserrat Medium"/>
                <a:cs typeface="Montserrat Medium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This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the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105" dirty="0">
                <a:latin typeface="Montserrat"/>
                <a:cs typeface="Montserrat"/>
              </a:rPr>
              <a:t>most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fundamental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certification,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as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is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required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to</a:t>
            </a:r>
            <a:r>
              <a:rPr sz="1100" spc="-10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transport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lithium</a:t>
            </a:r>
            <a:r>
              <a:rPr sz="1100" spc="500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batteries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by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air.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60" dirty="0">
                <a:latin typeface="Montserrat"/>
                <a:cs typeface="Montserrat"/>
              </a:rPr>
              <a:t>It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consists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of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eight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tests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75" dirty="0">
                <a:latin typeface="Montserrat"/>
                <a:cs typeface="Montserrat"/>
              </a:rPr>
              <a:t>(T1-</a:t>
            </a:r>
            <a:r>
              <a:rPr sz="1100" spc="-90" dirty="0">
                <a:latin typeface="Montserrat"/>
                <a:cs typeface="Montserrat"/>
              </a:rPr>
              <a:t>T8)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focused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on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simulating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the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hazards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of </a:t>
            </a:r>
            <a:r>
              <a:rPr sz="1100" spc="-20" dirty="0">
                <a:latin typeface="Montserrat"/>
                <a:cs typeface="Montserrat"/>
              </a:rPr>
              <a:t>transportation.</a:t>
            </a:r>
            <a:endParaRPr sz="11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100" b="0" spc="-70" dirty="0">
                <a:latin typeface="Montserrat Medium"/>
                <a:cs typeface="Montserrat Medium"/>
              </a:rPr>
              <a:t>IATA:</a:t>
            </a:r>
            <a:r>
              <a:rPr sz="1100" b="0" dirty="0">
                <a:latin typeface="Montserrat Medium"/>
                <a:cs typeface="Montserrat Medium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The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International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Air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Transport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85" dirty="0">
                <a:latin typeface="Montserrat"/>
                <a:cs typeface="Montserrat"/>
              </a:rPr>
              <a:t>Association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provides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95" dirty="0">
                <a:latin typeface="Montserrat"/>
                <a:cs typeface="Montserrat"/>
              </a:rPr>
              <a:t>guidance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110" dirty="0">
                <a:latin typeface="Montserrat"/>
                <a:cs typeface="Montserrat"/>
              </a:rPr>
              <a:t>on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90" dirty="0">
                <a:latin typeface="Montserrat"/>
                <a:cs typeface="Montserrat"/>
              </a:rPr>
              <a:t>shipping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80" dirty="0">
                <a:latin typeface="Montserrat"/>
                <a:cs typeface="Montserrat"/>
              </a:rPr>
              <a:t>regulations.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100" dirty="0">
                <a:latin typeface="Montserrat"/>
                <a:cs typeface="Montserrat"/>
              </a:rPr>
              <a:t>Any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53099" y="0"/>
            <a:ext cx="76200" cy="7486650"/>
          </a:xfrm>
          <a:custGeom>
            <a:avLst/>
            <a:gdLst/>
            <a:ahLst/>
            <a:cxnLst/>
            <a:rect l="l" t="t" r="r" b="b"/>
            <a:pathLst>
              <a:path w="76200" h="7486650">
                <a:moveTo>
                  <a:pt x="0" y="7486649"/>
                </a:moveTo>
                <a:lnTo>
                  <a:pt x="76199" y="7486649"/>
                </a:lnTo>
                <a:lnTo>
                  <a:pt x="76199" y="0"/>
                </a:lnTo>
                <a:lnTo>
                  <a:pt x="0" y="0"/>
                </a:lnTo>
                <a:lnTo>
                  <a:pt x="0" y="74866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486649"/>
            <a:ext cx="5829300" cy="76200"/>
          </a:xfrm>
          <a:custGeom>
            <a:avLst/>
            <a:gdLst/>
            <a:ahLst/>
            <a:cxnLst/>
            <a:rect l="l" t="t" r="r" b="b"/>
            <a:pathLst>
              <a:path w="5829300" h="76200">
                <a:moveTo>
                  <a:pt x="5829299" y="76199"/>
                </a:moveTo>
                <a:lnTo>
                  <a:pt x="0" y="76199"/>
                </a:lnTo>
                <a:lnTo>
                  <a:pt x="0" y="0"/>
                </a:lnTo>
                <a:lnTo>
                  <a:pt x="5829299" y="0"/>
                </a:lnTo>
                <a:lnTo>
                  <a:pt x="5829299" y="7619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05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65B4C7A-2A3A-454C-A3C5-F66BC413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067847DC-52CA-3B4E-8269-FD80F345FE52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409002"/>
            <a:ext cx="413194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130" dirty="0"/>
              <a:t>6.2</a:t>
            </a:r>
            <a:r>
              <a:rPr sz="2050" spc="-55" dirty="0"/>
              <a:t> </a:t>
            </a:r>
            <a:r>
              <a:rPr sz="2050" spc="-204" dirty="0"/>
              <a:t>UN</a:t>
            </a:r>
            <a:r>
              <a:rPr sz="2050" spc="-45" dirty="0"/>
              <a:t> </a:t>
            </a:r>
            <a:r>
              <a:rPr sz="2050" spc="-135" dirty="0"/>
              <a:t>38.3</a:t>
            </a:r>
            <a:r>
              <a:rPr sz="2050" spc="-45" dirty="0"/>
              <a:t> </a:t>
            </a:r>
            <a:r>
              <a:rPr sz="2050" spc="-155" dirty="0"/>
              <a:t>Transportation</a:t>
            </a:r>
            <a:r>
              <a:rPr sz="2050" spc="-45" dirty="0"/>
              <a:t> </a:t>
            </a:r>
            <a:r>
              <a:rPr sz="2050" spc="-120" dirty="0"/>
              <a:t>Testing</a:t>
            </a:r>
            <a:endParaRPr sz="2050"/>
          </a:p>
        </p:txBody>
      </p:sp>
      <p:sp>
        <p:nvSpPr>
          <p:cNvPr id="3" name="object 3"/>
          <p:cNvSpPr txBox="1"/>
          <p:nvPr/>
        </p:nvSpPr>
        <p:spPr>
          <a:xfrm>
            <a:off x="215900" y="813688"/>
            <a:ext cx="5318760" cy="624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14"/>
              </a:spcBef>
            </a:pP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UN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"Recommendations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Transport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Dangerous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Goods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Manual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Tests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55" dirty="0">
                <a:latin typeface="Montserrat"/>
                <a:cs typeface="Montserrat"/>
              </a:rPr>
              <a:t>Criteria"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internationally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recognized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authority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testing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dangerous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goods.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Power </a:t>
            </a:r>
            <a:r>
              <a:rPr sz="1000" spc="-60" dirty="0">
                <a:latin typeface="Montserrat"/>
                <a:cs typeface="Montserrat"/>
              </a:rPr>
              <a:t>ensures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new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certified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against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standard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weather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rigors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of </a:t>
            </a:r>
            <a:r>
              <a:rPr sz="1000" spc="-10" dirty="0">
                <a:latin typeface="Montserrat"/>
                <a:cs typeface="Montserrat"/>
              </a:rPr>
              <a:t>transport.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69" y="5534569"/>
            <a:ext cx="5396865" cy="136332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0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Logistics</a:t>
            </a:r>
            <a:r>
              <a:rPr sz="100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Management:</a:t>
            </a:r>
            <a:endParaRPr sz="100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97900"/>
              </a:lnSpc>
              <a:spcBef>
                <a:spcPts val="325"/>
              </a:spcBef>
            </a:pPr>
            <a:r>
              <a:rPr sz="1000" spc="-60" dirty="0">
                <a:latin typeface="Montserrat"/>
                <a:cs typeface="Montserrat"/>
              </a:rPr>
              <a:t>Lithium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batteries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classified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hazardous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materials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subject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strict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transportation </a:t>
            </a:r>
            <a:r>
              <a:rPr sz="1000" spc="-55" dirty="0">
                <a:latin typeface="Montserrat"/>
                <a:cs typeface="Montserrat"/>
              </a:rPr>
              <a:t>regulations.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International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shipments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regulated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ICAO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Technical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Instructions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(for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air)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IMDG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code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(for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sea).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Shipments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within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U.S.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regulated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Title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49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Code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of </a:t>
            </a:r>
            <a:r>
              <a:rPr sz="1000" spc="-65" dirty="0">
                <a:latin typeface="Montserrat"/>
                <a:cs typeface="Montserrat"/>
              </a:rPr>
              <a:t>Federal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Regulations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(49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CFR).</a:t>
            </a:r>
            <a:endParaRPr sz="1000" dirty="0">
              <a:latin typeface="Montserrat"/>
              <a:cs typeface="Montserrat"/>
            </a:endParaRPr>
          </a:p>
          <a:p>
            <a:pPr marL="12700" marR="189865">
              <a:lnSpc>
                <a:spcPct val="96900"/>
              </a:lnSpc>
              <a:spcBef>
                <a:spcPts val="484"/>
              </a:spcBef>
            </a:pP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manages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aspects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logistics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transportation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compliance,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ensuring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that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prototypes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mass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production,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your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packaged,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labeled,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75" dirty="0">
                <a:latin typeface="Montserrat"/>
                <a:cs typeface="Montserrat"/>
              </a:rPr>
              <a:t>documented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correctly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avoid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delays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liability.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05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215900" y="3937616"/>
            <a:ext cx="2635250" cy="15106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The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UN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38.3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tests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include:</a:t>
            </a:r>
            <a:endParaRPr sz="1000">
              <a:latin typeface="Montserrat SemiBold"/>
              <a:cs typeface="Montserrat SemiBold"/>
            </a:endParaRPr>
          </a:p>
          <a:p>
            <a:pPr marL="12700" marR="5080" lvl="1" indent="-254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78435" algn="l"/>
              </a:tabLst>
            </a:pPr>
            <a:r>
              <a:rPr sz="1000" b="1" spc="-60" dirty="0">
                <a:latin typeface="Montserrat SemiBold"/>
                <a:cs typeface="Montserrat SemiBold"/>
              </a:rPr>
              <a:t>	Altitude:</a:t>
            </a:r>
            <a:r>
              <a:rPr sz="1000" b="1" spc="-15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Simulates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air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transport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under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low </a:t>
            </a:r>
            <a:r>
              <a:rPr sz="1000" spc="-10" dirty="0">
                <a:latin typeface="Montserrat"/>
                <a:cs typeface="Montserrat"/>
              </a:rPr>
              <a:t>pressure.</a:t>
            </a:r>
            <a:endParaRPr sz="1000">
              <a:latin typeface="Montserrat"/>
              <a:cs typeface="Montserrat"/>
            </a:endParaRPr>
          </a:p>
          <a:p>
            <a:pPr marL="12700" marR="9525" lvl="1" indent="-3810">
              <a:lnSpc>
                <a:spcPts val="1130"/>
              </a:lnSpc>
              <a:spcBef>
                <a:spcPts val="245"/>
              </a:spcBef>
              <a:buAutoNum type="arabicPeriod"/>
              <a:tabLst>
                <a:tab pos="204470" algn="l"/>
              </a:tabLst>
            </a:pPr>
            <a:r>
              <a:rPr sz="1000" b="1" spc="-65" dirty="0">
                <a:latin typeface="Montserrat SemiBold"/>
                <a:cs typeface="Montserrat SemiBold"/>
              </a:rPr>
              <a:t>	Thermal:</a:t>
            </a:r>
            <a:r>
              <a:rPr sz="1000" b="1" spc="-20" dirty="0">
                <a:latin typeface="Montserrat SemiBold"/>
                <a:cs typeface="Montserrat SemiBold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Assesses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seal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integrity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rapid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extreme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temperature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changes.</a:t>
            </a:r>
            <a:endParaRPr sz="1000">
              <a:latin typeface="Montserrat"/>
              <a:cs typeface="Montserrat"/>
            </a:endParaRPr>
          </a:p>
          <a:p>
            <a:pPr marL="12700" marR="307975" lvl="1" indent="-3810">
              <a:lnSpc>
                <a:spcPts val="1130"/>
              </a:lnSpc>
              <a:spcBef>
                <a:spcPts val="215"/>
              </a:spcBef>
              <a:buAutoNum type="arabicPeriod"/>
              <a:tabLst>
                <a:tab pos="204470" algn="l"/>
              </a:tabLst>
            </a:pPr>
            <a:r>
              <a:rPr sz="1000" b="1" spc="-65" dirty="0">
                <a:latin typeface="Montserrat SemiBold"/>
                <a:cs typeface="Montserrat SemiBold"/>
              </a:rPr>
              <a:t>	Vibration:</a:t>
            </a:r>
            <a:r>
              <a:rPr sz="1000" b="1" spc="10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Simulates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vibration</a:t>
            </a:r>
            <a:r>
              <a:rPr sz="1000" spc="2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during</a:t>
            </a:r>
            <a:r>
              <a:rPr sz="1000" spc="-10" dirty="0">
                <a:latin typeface="Montserrat"/>
                <a:cs typeface="Montserrat"/>
              </a:rPr>
              <a:t> transport.</a:t>
            </a:r>
            <a:endParaRPr sz="1000">
              <a:latin typeface="Montserrat"/>
              <a:cs typeface="Montserrat"/>
            </a:endParaRPr>
          </a:p>
          <a:p>
            <a:pPr marL="12700" marR="17780" lvl="1" indent="-571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13360" algn="l"/>
              </a:tabLst>
            </a:pPr>
            <a:r>
              <a:rPr sz="1000" b="1" spc="-65" dirty="0">
                <a:latin typeface="Montserrat SemiBold"/>
                <a:cs typeface="Montserrat SemiBold"/>
              </a:rPr>
              <a:t>	Shock:</a:t>
            </a:r>
            <a:r>
              <a:rPr sz="1000" b="1" spc="-20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Simulates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possible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impacts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during</a:t>
            </a:r>
            <a:r>
              <a:rPr sz="1000" spc="-10" dirty="0">
                <a:latin typeface="Montserrat"/>
                <a:cs typeface="Montserrat"/>
              </a:rPr>
              <a:t> transport.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0999" y="4162518"/>
            <a:ext cx="2635885" cy="1285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365125" lvl="1" indent="-3810">
              <a:lnSpc>
                <a:spcPct val="100000"/>
              </a:lnSpc>
              <a:spcBef>
                <a:spcPts val="125"/>
              </a:spcBef>
              <a:buAutoNum type="arabicPeriod" startAt="5"/>
              <a:tabLst>
                <a:tab pos="203835" algn="l"/>
              </a:tabLst>
            </a:pPr>
            <a:r>
              <a:rPr sz="1000" b="1" spc="-65" dirty="0">
                <a:latin typeface="Montserrat SemiBold"/>
                <a:cs typeface="Montserrat SemiBold"/>
              </a:rPr>
              <a:t>	External</a:t>
            </a:r>
            <a:r>
              <a:rPr sz="1000" b="1" spc="5" dirty="0">
                <a:latin typeface="Montserrat SemiBold"/>
                <a:cs typeface="Montserrat SemiBold"/>
              </a:rPr>
              <a:t> </a:t>
            </a:r>
            <a:r>
              <a:rPr sz="1000" b="1" spc="-65" dirty="0">
                <a:latin typeface="Montserrat SemiBold"/>
                <a:cs typeface="Montserrat SemiBold"/>
              </a:rPr>
              <a:t>Short</a:t>
            </a:r>
            <a:r>
              <a:rPr sz="1000" b="1" spc="5" dirty="0">
                <a:latin typeface="Montserrat SemiBold"/>
                <a:cs typeface="Montserrat SemiBold"/>
              </a:rPr>
              <a:t> </a:t>
            </a:r>
            <a:r>
              <a:rPr sz="1000" b="1" spc="-55" dirty="0">
                <a:latin typeface="Montserrat SemiBold"/>
                <a:cs typeface="Montserrat SemiBold"/>
              </a:rPr>
              <a:t>Circuit:</a:t>
            </a:r>
            <a:r>
              <a:rPr sz="1000" b="1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Simulates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an</a:t>
            </a:r>
            <a:r>
              <a:rPr sz="1000" spc="-60" dirty="0">
                <a:latin typeface="Montserrat"/>
                <a:cs typeface="Montserrat"/>
              </a:rPr>
              <a:t> external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short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circuit.</a:t>
            </a:r>
            <a:endParaRPr sz="1000">
              <a:latin typeface="Montserrat"/>
              <a:cs typeface="Montserrat"/>
            </a:endParaRPr>
          </a:p>
          <a:p>
            <a:pPr marL="12700" marR="261620" lvl="1" indent="-6350">
              <a:lnSpc>
                <a:spcPts val="1130"/>
              </a:lnSpc>
              <a:spcBef>
                <a:spcPts val="245"/>
              </a:spcBef>
              <a:buAutoNum type="arabicPeriod" startAt="5"/>
              <a:tabLst>
                <a:tab pos="206375" algn="l"/>
              </a:tabLst>
            </a:pPr>
            <a:r>
              <a:rPr sz="1000" b="1" spc="-65" dirty="0">
                <a:latin typeface="Montserrat SemiBold"/>
                <a:cs typeface="Montserrat SemiBold"/>
              </a:rPr>
              <a:t>	Impact:</a:t>
            </a:r>
            <a:r>
              <a:rPr sz="1000" b="1" spc="-15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Simulates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impact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(for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cells </a:t>
            </a:r>
            <a:r>
              <a:rPr sz="1000" spc="-10" dirty="0">
                <a:latin typeface="Montserrat"/>
                <a:cs typeface="Montserrat"/>
              </a:rPr>
              <a:t>only).</a:t>
            </a:r>
            <a:endParaRPr sz="1000">
              <a:latin typeface="Montserrat"/>
              <a:cs typeface="Montserrat"/>
            </a:endParaRPr>
          </a:p>
          <a:p>
            <a:pPr marL="12700" marR="14604" lvl="1" indent="-6985">
              <a:lnSpc>
                <a:spcPts val="1130"/>
              </a:lnSpc>
              <a:spcBef>
                <a:spcPts val="215"/>
              </a:spcBef>
              <a:buAutoNum type="arabicPeriod" startAt="5"/>
              <a:tabLst>
                <a:tab pos="204470" algn="l"/>
              </a:tabLst>
            </a:pPr>
            <a:r>
              <a:rPr sz="1000" b="1" spc="-70" dirty="0">
                <a:latin typeface="Montserrat SemiBold"/>
                <a:cs typeface="Montserrat SemiBold"/>
              </a:rPr>
              <a:t>	Overcharge:</a:t>
            </a:r>
            <a:r>
              <a:rPr sz="1000" b="1" spc="-20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Evaluates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rechargeable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ability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withstand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overcharging.</a:t>
            </a:r>
            <a:endParaRPr sz="1000">
              <a:latin typeface="Montserrat"/>
              <a:cs typeface="Montserrat"/>
            </a:endParaRPr>
          </a:p>
          <a:p>
            <a:pPr marL="12700" marR="5080" lvl="1" indent="-4445">
              <a:lnSpc>
                <a:spcPct val="100000"/>
              </a:lnSpc>
              <a:spcBef>
                <a:spcPts val="120"/>
              </a:spcBef>
              <a:buAutoNum type="arabicPeriod" startAt="5"/>
              <a:tabLst>
                <a:tab pos="211454" algn="l"/>
              </a:tabLst>
            </a:pPr>
            <a:r>
              <a:rPr sz="1000" b="1" spc="-70" dirty="0">
                <a:latin typeface="Montserrat SemiBold"/>
                <a:cs typeface="Montserrat SemiBold"/>
              </a:rPr>
              <a:t>	Forced</a:t>
            </a:r>
            <a:r>
              <a:rPr sz="1000" b="1" spc="-10" dirty="0">
                <a:latin typeface="Montserrat SemiBold"/>
                <a:cs typeface="Montserrat SemiBold"/>
              </a:rPr>
              <a:t> </a:t>
            </a:r>
            <a:r>
              <a:rPr sz="1000" b="1" spc="-65" dirty="0">
                <a:latin typeface="Montserrat SemiBold"/>
                <a:cs typeface="Montserrat SemiBold"/>
              </a:rPr>
              <a:t>Discharge:</a:t>
            </a:r>
            <a:r>
              <a:rPr sz="1000" b="1" spc="-20" dirty="0">
                <a:latin typeface="Montserrat SemiBold"/>
                <a:cs typeface="Montserrat SemiBold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Evaluates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cell's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ability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withstand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forced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condition.</a:t>
            </a:r>
            <a:endParaRPr sz="1000">
              <a:latin typeface="Montserrat"/>
              <a:cs typeface="Montserra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9900D78-F8C2-854B-8FE1-21E62020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5CDAFD17-00BB-D24E-BD2E-7478D296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450447"/>
            <a:ext cx="4267200" cy="24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FE503A86-305A-6447-9573-23AA2C90434E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94907" y="1210506"/>
            <a:ext cx="5015865" cy="1150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20" dirty="0">
                <a:solidFill>
                  <a:srgbClr val="FF7E00"/>
                </a:solidFill>
                <a:latin typeface="Montserrat SemiBold"/>
                <a:cs typeface="Montserrat SemiBold"/>
              </a:rPr>
              <a:t>Partnering</a:t>
            </a:r>
            <a:r>
              <a:rPr sz="17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25" dirty="0">
                <a:solidFill>
                  <a:srgbClr val="FF7E00"/>
                </a:solidFill>
                <a:latin typeface="Montserrat SemiBold"/>
                <a:cs typeface="Montserrat SemiBold"/>
              </a:rPr>
              <a:t>with</a:t>
            </a:r>
            <a:r>
              <a:rPr sz="170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5" dirty="0">
                <a:solidFill>
                  <a:srgbClr val="FF7E00"/>
                </a:solidFill>
                <a:latin typeface="Montserrat SemiBold"/>
                <a:cs typeface="Montserrat SemiBold"/>
              </a:rPr>
              <a:t>Large</a:t>
            </a:r>
            <a:r>
              <a:rPr sz="170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7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Power</a:t>
            </a:r>
            <a:endParaRPr sz="170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940"/>
              </a:spcBef>
            </a:pP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Choosing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right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partner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critical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success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your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374050"/>
                </a:solidFill>
                <a:latin typeface="Montserrat"/>
                <a:cs typeface="Montserrat"/>
              </a:rPr>
              <a:t>product.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Large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90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offers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unique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combination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specialization,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expertise,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and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client-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focused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service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that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sets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us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apart.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90" dirty="0">
                <a:solidFill>
                  <a:srgbClr val="374050"/>
                </a:solidFill>
                <a:latin typeface="Montserrat"/>
                <a:cs typeface="Montserrat"/>
              </a:rPr>
              <a:t>From</a:t>
            </a:r>
            <a:r>
              <a:rPr sz="115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core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technology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development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production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complete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systems.</a:t>
            </a: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0500" cy="7448550"/>
            </a:xfrm>
            <a:custGeom>
              <a:avLst/>
              <a:gdLst/>
              <a:ahLst/>
              <a:cxnLst/>
              <a:rect l="l" t="t" r="r" b="b"/>
              <a:pathLst>
                <a:path w="190500" h="7448550">
                  <a:moveTo>
                    <a:pt x="0" y="7448549"/>
                  </a:moveTo>
                  <a:lnTo>
                    <a:pt x="190499" y="7448549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05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92526732-9B0B-BB4D-97C4-395AD18215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03" y="2637820"/>
            <a:ext cx="171449" cy="171449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7BB19ADF-EDB7-324B-8710-A37BB4CAC16A}"/>
              </a:ext>
            </a:extLst>
          </p:cNvPr>
          <p:cNvSpPr txBox="1"/>
          <p:nvPr/>
        </p:nvSpPr>
        <p:spPr>
          <a:xfrm>
            <a:off x="331755" y="2626810"/>
            <a:ext cx="704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02D916C2-95B8-BC4B-9486-3F30AC33B1D9}"/>
              </a:ext>
            </a:extLst>
          </p:cNvPr>
          <p:cNvSpPr txBox="1"/>
          <p:nvPr/>
        </p:nvSpPr>
        <p:spPr>
          <a:xfrm>
            <a:off x="516153" y="2579883"/>
            <a:ext cx="5278120" cy="86946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Deep</a:t>
            </a:r>
            <a:r>
              <a:rPr sz="1050" b="1" spc="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Specialization</a:t>
            </a:r>
            <a:r>
              <a:rPr sz="1050" b="1" spc="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in</a:t>
            </a:r>
            <a:r>
              <a:rPr sz="1050" b="1" spc="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Extreme</a:t>
            </a:r>
            <a:r>
              <a:rPr sz="1050" b="1" spc="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Environments</a:t>
            </a:r>
            <a:endParaRPr sz="105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sz="1050" spc="-120" dirty="0">
                <a:latin typeface="Montserrat"/>
                <a:cs typeface="Montserrat"/>
              </a:rPr>
              <a:t>We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don't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try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be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everything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everyone.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20" dirty="0">
                <a:latin typeface="Montserrat"/>
                <a:cs typeface="Montserrat"/>
              </a:rPr>
              <a:t>We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focus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exclusively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on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developing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and </a:t>
            </a:r>
            <a:r>
              <a:rPr sz="1050" spc="-65" dirty="0">
                <a:latin typeface="Montserrat"/>
                <a:cs typeface="Montserrat"/>
              </a:rPr>
              <a:t>manufacturing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high-performance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lithium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batteries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for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specialized,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demanding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applications, </a:t>
            </a:r>
            <a:r>
              <a:rPr sz="1050" spc="-60" dirty="0">
                <a:latin typeface="Montserrat"/>
                <a:cs typeface="Montserrat"/>
              </a:rPr>
              <a:t>ensuring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unmatched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performance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under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most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challenging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conditions.</a:t>
            </a:r>
            <a:endParaRPr sz="1050">
              <a:latin typeface="Montserrat"/>
              <a:cs typeface="Montserrat"/>
            </a:endParaRPr>
          </a:p>
        </p:txBody>
      </p:sp>
      <p:pic>
        <p:nvPicPr>
          <p:cNvPr id="29" name="object 6">
            <a:extLst>
              <a:ext uri="{FF2B5EF4-FFF2-40B4-BE49-F238E27FC236}">
                <a16:creationId xmlns:a16="http://schemas.microsoft.com/office/drawing/2014/main" id="{FEEC3A9D-EECC-B143-A212-A0D9BC9DBA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203" y="3637583"/>
            <a:ext cx="171449" cy="171449"/>
          </a:xfrm>
          <a:prstGeom prst="rect">
            <a:avLst/>
          </a:prstGeom>
        </p:spPr>
      </p:pic>
      <p:sp>
        <p:nvSpPr>
          <p:cNvPr id="30" name="object 7">
            <a:extLst>
              <a:ext uri="{FF2B5EF4-FFF2-40B4-BE49-F238E27FC236}">
                <a16:creationId xmlns:a16="http://schemas.microsoft.com/office/drawing/2014/main" id="{EA513733-0AF3-7146-AAB1-596915F771B5}"/>
              </a:ext>
            </a:extLst>
          </p:cNvPr>
          <p:cNvSpPr txBox="1"/>
          <p:nvPr/>
        </p:nvSpPr>
        <p:spPr>
          <a:xfrm>
            <a:off x="320445" y="3626573"/>
            <a:ext cx="933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74694C97-2F2B-DF49-9A0A-DD2BFB4B7AD0}"/>
              </a:ext>
            </a:extLst>
          </p:cNvPr>
          <p:cNvSpPr txBox="1"/>
          <p:nvPr/>
        </p:nvSpPr>
        <p:spPr>
          <a:xfrm>
            <a:off x="516153" y="3579647"/>
            <a:ext cx="5164455" cy="70788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Fully</a:t>
            </a:r>
            <a:r>
              <a:rPr sz="1050" b="1" spc="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Integrated</a:t>
            </a:r>
            <a:r>
              <a:rPr sz="1050" b="1" spc="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"One-Stop"</a:t>
            </a:r>
            <a:r>
              <a:rPr sz="1050" b="1" spc="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Customization</a:t>
            </a:r>
            <a:endParaRPr sz="105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sz="1050" spc="-85" dirty="0">
                <a:latin typeface="Montserrat"/>
                <a:cs typeface="Montserrat"/>
              </a:rPr>
              <a:t>From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core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technology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development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cell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design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large-</a:t>
            </a:r>
            <a:r>
              <a:rPr sz="1050" spc="-50" dirty="0">
                <a:latin typeface="Montserrat"/>
                <a:cs typeface="Montserrat"/>
              </a:rPr>
              <a:t>scale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production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complete </a:t>
            </a:r>
            <a:r>
              <a:rPr sz="1050" spc="-80" dirty="0">
                <a:latin typeface="Montserrat"/>
                <a:cs typeface="Montserrat"/>
              </a:rPr>
              <a:t>power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systems,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our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fully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integrated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facilities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allow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for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rapid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iteration,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strict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quality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control,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seamless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scaling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innovative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battery</a:t>
            </a:r>
            <a:r>
              <a:rPr sz="1050" spc="-10" dirty="0">
                <a:latin typeface="Montserrat"/>
                <a:cs typeface="Montserrat"/>
              </a:rPr>
              <a:t> designs.</a:t>
            </a:r>
            <a:endParaRPr sz="1050">
              <a:latin typeface="Montserrat"/>
              <a:cs typeface="Montserrat"/>
            </a:endParaRPr>
          </a:p>
        </p:txBody>
      </p:sp>
      <p:pic>
        <p:nvPicPr>
          <p:cNvPr id="32" name="object 9">
            <a:extLst>
              <a:ext uri="{FF2B5EF4-FFF2-40B4-BE49-F238E27FC236}">
                <a16:creationId xmlns:a16="http://schemas.microsoft.com/office/drawing/2014/main" id="{D63A291C-5851-ED42-9DE0-925D5AA410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03" y="4494833"/>
            <a:ext cx="171449" cy="171449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56D4CF32-49A8-C749-B119-0785DE6AED14}"/>
              </a:ext>
            </a:extLst>
          </p:cNvPr>
          <p:cNvSpPr txBox="1"/>
          <p:nvPr/>
        </p:nvSpPr>
        <p:spPr>
          <a:xfrm>
            <a:off x="320296" y="4483823"/>
            <a:ext cx="933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5C1B64FC-4620-4A43-A4BC-CCA3330BACAC}"/>
              </a:ext>
            </a:extLst>
          </p:cNvPr>
          <p:cNvSpPr txBox="1"/>
          <p:nvPr/>
        </p:nvSpPr>
        <p:spPr>
          <a:xfrm>
            <a:off x="516153" y="4436897"/>
            <a:ext cx="4873625" cy="70788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Technology-</a:t>
            </a:r>
            <a:r>
              <a:rPr sz="10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Driven</a:t>
            </a:r>
            <a:r>
              <a:rPr sz="1050" b="1" spc="6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Innovation</a:t>
            </a:r>
            <a:endParaRPr sz="105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sz="1050" spc="-75" dirty="0">
                <a:latin typeface="Montserrat"/>
                <a:cs typeface="Montserrat"/>
              </a:rPr>
              <a:t>Our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R&amp;D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efforts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are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guided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by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team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highly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experienced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scientists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engineers, </a:t>
            </a:r>
            <a:r>
              <a:rPr sz="1050" spc="-65" dirty="0">
                <a:latin typeface="Montserrat"/>
                <a:cs typeface="Montserrat"/>
              </a:rPr>
              <a:t>supported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by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collaborations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with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leading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universities.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This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ensures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every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solution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is </a:t>
            </a:r>
            <a:r>
              <a:rPr sz="1050" spc="-70" dirty="0">
                <a:latin typeface="Montserrat"/>
                <a:cs typeface="Montserrat"/>
              </a:rPr>
              <a:t>grounded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in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cutting-</a:t>
            </a:r>
            <a:r>
              <a:rPr sz="1050" spc="-70" dirty="0">
                <a:latin typeface="Montserrat"/>
                <a:cs typeface="Montserrat"/>
              </a:rPr>
              <a:t>edge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science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market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relevance.</a:t>
            </a:r>
            <a:endParaRPr sz="1050">
              <a:latin typeface="Montserrat"/>
              <a:cs typeface="Montserrat"/>
            </a:endParaRPr>
          </a:p>
        </p:txBody>
      </p:sp>
      <p:pic>
        <p:nvPicPr>
          <p:cNvPr id="35" name="object 12">
            <a:extLst>
              <a:ext uri="{FF2B5EF4-FFF2-40B4-BE49-F238E27FC236}">
                <a16:creationId xmlns:a16="http://schemas.microsoft.com/office/drawing/2014/main" id="{B99FFDEB-C951-3A47-B503-9F2E0C4DCF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03" y="5428283"/>
            <a:ext cx="171449" cy="171449"/>
          </a:xfrm>
          <a:prstGeom prst="rect">
            <a:avLst/>
          </a:prstGeom>
        </p:spPr>
      </p:pic>
      <p:sp>
        <p:nvSpPr>
          <p:cNvPr id="36" name="object 13">
            <a:extLst>
              <a:ext uri="{FF2B5EF4-FFF2-40B4-BE49-F238E27FC236}">
                <a16:creationId xmlns:a16="http://schemas.microsoft.com/office/drawing/2014/main" id="{C4035C7C-6466-EC4B-8B69-7DA152BC3DCF}"/>
              </a:ext>
            </a:extLst>
          </p:cNvPr>
          <p:cNvSpPr txBox="1"/>
          <p:nvPr/>
        </p:nvSpPr>
        <p:spPr>
          <a:xfrm>
            <a:off x="314789" y="5417273"/>
            <a:ext cx="1047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1CAFC0E6-00F3-954A-BE67-41099A6ACE3C}"/>
              </a:ext>
            </a:extLst>
          </p:cNvPr>
          <p:cNvSpPr txBox="1"/>
          <p:nvPr/>
        </p:nvSpPr>
        <p:spPr>
          <a:xfrm>
            <a:off x="516153" y="5370346"/>
            <a:ext cx="5262880" cy="86946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Uncompromising</a:t>
            </a:r>
            <a:r>
              <a:rPr sz="10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Quality</a:t>
            </a:r>
            <a:r>
              <a:rPr sz="1050" b="1" spc="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and</a:t>
            </a:r>
            <a:r>
              <a:rPr sz="10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Reliability</a:t>
            </a:r>
            <a:endParaRPr sz="105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sz="1050" spc="-80" dirty="0">
                <a:latin typeface="Montserrat"/>
                <a:cs typeface="Montserrat"/>
              </a:rPr>
              <a:t>With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rigorous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quality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control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processes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(ISO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9001,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ISO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13485)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adherence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international </a:t>
            </a:r>
            <a:r>
              <a:rPr sz="1050" spc="-50" dirty="0">
                <a:latin typeface="Montserrat"/>
                <a:cs typeface="Montserrat"/>
              </a:rPr>
              <a:t>certification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standards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(UL,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IEC,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90" dirty="0">
                <a:latin typeface="Montserrat"/>
                <a:cs typeface="Montserrat"/>
              </a:rPr>
              <a:t>UN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38.3),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85" dirty="0">
                <a:latin typeface="Montserrat"/>
                <a:cs typeface="Montserrat"/>
              </a:rPr>
              <a:t>we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deliver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batteries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that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consistently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reliably </a:t>
            </a:r>
            <a:r>
              <a:rPr sz="1050" spc="-70" dirty="0">
                <a:latin typeface="Montserrat"/>
                <a:cs typeface="Montserrat"/>
              </a:rPr>
              <a:t>meet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most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stringent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safety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performance</a:t>
            </a:r>
            <a:r>
              <a:rPr sz="1050" spc="-10" dirty="0">
                <a:latin typeface="Montserrat"/>
                <a:cs typeface="Montserrat"/>
              </a:rPr>
              <a:t> requirements.</a:t>
            </a:r>
            <a:endParaRPr sz="1050" dirty="0">
              <a:latin typeface="Montserrat"/>
              <a:cs typeface="Montserrat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9DDC0F85-9801-C743-AEFB-3844387E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20">
            <a:extLst>
              <a:ext uri="{FF2B5EF4-FFF2-40B4-BE49-F238E27FC236}">
                <a16:creationId xmlns:a16="http://schemas.microsoft.com/office/drawing/2014/main" id="{90B839FF-6ED2-AE47-A45F-EA4B7A6EB153}"/>
              </a:ext>
            </a:extLst>
          </p:cNvPr>
          <p:cNvSpPr txBox="1">
            <a:spLocks/>
          </p:cNvSpPr>
          <p:nvPr/>
        </p:nvSpPr>
        <p:spPr>
          <a:xfrm>
            <a:off x="314749" y="120732"/>
            <a:ext cx="40026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</a:p>
        </p:txBody>
      </p:sp>
      <p:sp>
        <p:nvSpPr>
          <p:cNvPr id="46" name="Title 20">
            <a:extLst>
              <a:ext uri="{FF2B5EF4-FFF2-40B4-BE49-F238E27FC236}">
                <a16:creationId xmlns:a16="http://schemas.microsoft.com/office/drawing/2014/main" id="{ABA73EBC-9554-B14C-B0F7-67750D606634}"/>
              </a:ext>
            </a:extLst>
          </p:cNvPr>
          <p:cNvSpPr txBox="1">
            <a:spLocks/>
          </p:cNvSpPr>
          <p:nvPr/>
        </p:nvSpPr>
        <p:spPr>
          <a:xfrm>
            <a:off x="387349" y="549104"/>
            <a:ext cx="4874895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dirty="0"/>
              <a:t>Section 7 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A181FC58-B0B2-D34F-A644-FAE040B2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object 3">
            <a:extLst>
              <a:ext uri="{FF2B5EF4-FFF2-40B4-BE49-F238E27FC236}">
                <a16:creationId xmlns:a16="http://schemas.microsoft.com/office/drawing/2014/main" id="{FFBAE7B8-79D0-464F-9C60-1F9EBE5E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57165"/>
              </p:ext>
            </p:extLst>
          </p:nvPr>
        </p:nvGraphicFramePr>
        <p:xfrm>
          <a:off x="3295650" y="6303298"/>
          <a:ext cx="6398158" cy="839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98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970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75" dirty="0">
                          <a:solidFill>
                            <a:schemeClr val="accent6"/>
                          </a:solidFill>
                          <a:latin typeface="Montserrat SemiBold"/>
                          <a:cs typeface="Montserrat SemiBo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Contact</a:t>
                      </a:r>
                      <a:r>
                        <a:rPr sz="1200" b="1" spc="-20" dirty="0">
                          <a:solidFill>
                            <a:schemeClr val="accent6"/>
                          </a:solidFill>
                          <a:latin typeface="Montserrat SemiBold"/>
                          <a:cs typeface="Montserrat SemiBo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200" b="1" spc="-70" dirty="0">
                          <a:solidFill>
                            <a:schemeClr val="accent6"/>
                          </a:solidFill>
                          <a:latin typeface="Montserrat SemiBold"/>
                          <a:cs typeface="Montserrat SemiBo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Our</a:t>
                      </a:r>
                      <a:r>
                        <a:rPr sz="1200" b="1" spc="-20" dirty="0">
                          <a:solidFill>
                            <a:schemeClr val="accent6"/>
                          </a:solidFill>
                          <a:latin typeface="Montserrat SemiBold"/>
                          <a:cs typeface="Montserrat SemiBo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Team</a:t>
                      </a:r>
                      <a:endParaRPr sz="1200" dirty="0">
                        <a:solidFill>
                          <a:schemeClr val="accent6"/>
                        </a:solidFill>
                        <a:latin typeface="Montserrat SemiBold"/>
                        <a:cs typeface="Montserrat SemiBold"/>
                      </a:endParaRPr>
                    </a:p>
                    <a:p>
                      <a:pPr marL="47625" marR="3021330">
                        <a:lnSpc>
                          <a:spcPct val="120400"/>
                        </a:lnSpc>
                        <a:spcBef>
                          <a:spcPts val="10"/>
                        </a:spcBef>
                      </a:pPr>
                      <a:r>
                        <a:rPr sz="1200" b="1" spc="-85" dirty="0">
                          <a:latin typeface="Montserrat SemiBold"/>
                          <a:cs typeface="Montserrat SemiBold"/>
                        </a:rPr>
                        <a:t>Email:</a:t>
                      </a:r>
                      <a:r>
                        <a:rPr sz="1200" b="1" spc="65" dirty="0"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spc="-75" dirty="0">
                          <a:latin typeface="Montserrat"/>
                          <a:cs typeface="Montserrat"/>
                          <a:hlinkClick r:id="rId6"/>
                        </a:rPr>
                        <a:t>market@large-</a:t>
                      </a:r>
                      <a:r>
                        <a:rPr sz="1200" spc="-70" dirty="0">
                          <a:latin typeface="Montserrat"/>
                          <a:cs typeface="Montserrat"/>
                          <a:hlinkClick r:id="rId6"/>
                        </a:rPr>
                        <a:t>battery.com</a:t>
                      </a:r>
                      <a:r>
                        <a:rPr sz="1200" spc="-70" dirty="0">
                          <a:latin typeface="Montserrat"/>
                          <a:cs typeface="Montserrat"/>
                        </a:rPr>
                        <a:t> </a:t>
                      </a:r>
                      <a:endParaRPr lang="en-CA" sz="1200" spc="-70" dirty="0">
                        <a:latin typeface="Montserrat"/>
                        <a:cs typeface="Montserrat"/>
                      </a:endParaRPr>
                    </a:p>
                    <a:p>
                      <a:pPr marL="47625" marR="3021330">
                        <a:lnSpc>
                          <a:spcPct val="120400"/>
                        </a:lnSpc>
                        <a:spcBef>
                          <a:spcPts val="10"/>
                        </a:spcBef>
                      </a:pPr>
                      <a:r>
                        <a:rPr sz="1200" b="1" spc="-105" dirty="0">
                          <a:latin typeface="Montserrat SemiBold"/>
                          <a:cs typeface="Montserrat SemiBold"/>
                        </a:rPr>
                        <a:t>Website:</a:t>
                      </a:r>
                      <a:r>
                        <a:rPr sz="1200" b="1" spc="50" dirty="0"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u="sng" spc="-80" dirty="0">
                          <a:solidFill>
                            <a:srgbClr val="2E5BB9"/>
                          </a:solidFill>
                          <a:uFill>
                            <a:solidFill>
                              <a:srgbClr val="2E5BB9"/>
                            </a:solidFill>
                          </a:uFill>
                          <a:latin typeface="Montserrat SemiBold"/>
                          <a:cs typeface="Montserrat SemiBold"/>
                          <a:hlinkClick r:id="rId7"/>
                        </a:rPr>
                        <a:t>www.large-</a:t>
                      </a:r>
                      <a:r>
                        <a:rPr sz="1200" b="1" u="sng" spc="-60" dirty="0">
                          <a:solidFill>
                            <a:srgbClr val="2E5BB9"/>
                          </a:solidFill>
                          <a:uFill>
                            <a:solidFill>
                              <a:srgbClr val="2E5BB9"/>
                            </a:solidFill>
                          </a:uFill>
                          <a:latin typeface="Montserrat SemiBold"/>
                          <a:cs typeface="Montserrat SemiBold"/>
                          <a:hlinkClick r:id="rId7"/>
                        </a:rPr>
                        <a:t>battery.com</a:t>
                      </a:r>
                      <a:endParaRPr sz="1200" dirty="0">
                        <a:latin typeface="Montserrat SemiBold"/>
                        <a:cs typeface="Montserrat SemiBold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7E00"/>
                      </a:solidFill>
                      <a:prstDash val="solid"/>
                    </a:lnL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object 9">
            <a:extLst>
              <a:ext uri="{FF2B5EF4-FFF2-40B4-BE49-F238E27FC236}">
                <a16:creationId xmlns:a16="http://schemas.microsoft.com/office/drawing/2014/main" id="{1BB6CDA0-A627-5C4D-A8DD-B0472E2FEBAB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436926"/>
            <a:ext cx="256984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130" dirty="0">
                <a:solidFill>
                  <a:srgbClr val="2E5BB9"/>
                </a:solidFill>
                <a:latin typeface="Montserrat"/>
                <a:cs typeface="Montserrat"/>
              </a:rPr>
              <a:t>Appendix:</a:t>
            </a:r>
            <a:r>
              <a:rPr sz="15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20" dirty="0">
                <a:solidFill>
                  <a:srgbClr val="2E5BB9"/>
                </a:solidFill>
                <a:latin typeface="Montserrat"/>
                <a:cs typeface="Montserrat"/>
              </a:rPr>
              <a:t>Glossary</a:t>
            </a:r>
            <a:r>
              <a:rPr sz="15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20" dirty="0">
                <a:solidFill>
                  <a:srgbClr val="2E5BB9"/>
                </a:solidFill>
                <a:latin typeface="Montserrat"/>
                <a:cs typeface="Montserrat"/>
              </a:rPr>
              <a:t>of</a:t>
            </a:r>
            <a:r>
              <a:rPr sz="15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14" dirty="0">
                <a:solidFill>
                  <a:srgbClr val="2E5BB9"/>
                </a:solidFill>
                <a:latin typeface="Montserrat"/>
                <a:cs typeface="Montserrat"/>
              </a:rPr>
              <a:t>Terms</a:t>
            </a:r>
            <a:endParaRPr sz="155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925" y="1011159"/>
            <a:ext cx="262255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Anode:</a:t>
            </a:r>
            <a:r>
              <a:rPr sz="8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negative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electrode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a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cell.</a:t>
            </a:r>
            <a:endParaRPr sz="800" dirty="0">
              <a:latin typeface="Montserrat"/>
              <a:cs typeface="Montserrat"/>
            </a:endParaRPr>
          </a:p>
          <a:p>
            <a:pPr marL="12700" marR="5080">
              <a:lnSpc>
                <a:spcPts val="900"/>
              </a:lnSpc>
              <a:spcBef>
                <a:spcPts val="160"/>
              </a:spcBef>
            </a:pP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Capacity:</a:t>
            </a:r>
            <a:r>
              <a:rPr sz="8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product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the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discharge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current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(A)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and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discharge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time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(h),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expressed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in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5" dirty="0">
                <a:latin typeface="Montserrat"/>
                <a:cs typeface="Montserrat"/>
              </a:rPr>
              <a:t>Amp-</a:t>
            </a:r>
            <a:r>
              <a:rPr sz="800" spc="-35" dirty="0">
                <a:latin typeface="Montserrat"/>
                <a:cs typeface="Montserrat"/>
              </a:rPr>
              <a:t>Hours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(Ah).</a:t>
            </a:r>
            <a:endParaRPr sz="8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Cathode:</a:t>
            </a:r>
            <a:r>
              <a:rPr sz="850" b="1" spc="-4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positive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electrode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a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cell.</a:t>
            </a:r>
            <a:endParaRPr sz="8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925" y="1643118"/>
            <a:ext cx="2572385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40" dirty="0">
                <a:latin typeface="Montserrat"/>
                <a:cs typeface="Montserrat"/>
              </a:rPr>
              <a:t>and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one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negative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electrode).</a:t>
            </a:r>
            <a:endParaRPr sz="800" dirty="0">
              <a:latin typeface="Montserrat"/>
              <a:cs typeface="Montserrat"/>
            </a:endParaRPr>
          </a:p>
          <a:p>
            <a:pPr marL="12700" marR="317500">
              <a:lnSpc>
                <a:spcPts val="900"/>
              </a:lnSpc>
              <a:spcBef>
                <a:spcPts val="170"/>
              </a:spcBef>
            </a:pP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Cycle:</a:t>
            </a:r>
            <a:r>
              <a:rPr sz="8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5" dirty="0">
                <a:latin typeface="Montserrat"/>
                <a:cs typeface="Montserrat"/>
              </a:rPr>
              <a:t>One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sequence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fully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charging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and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fully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discharging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a</a:t>
            </a:r>
            <a:r>
              <a:rPr sz="800" spc="15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rechargeable</a:t>
            </a:r>
            <a:r>
              <a:rPr sz="800" spc="1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battery.</a:t>
            </a:r>
            <a:endParaRPr sz="800" dirty="0">
              <a:latin typeface="Montserrat"/>
              <a:cs typeface="Montserrat"/>
            </a:endParaRPr>
          </a:p>
          <a:p>
            <a:pPr marL="12700" marR="5080">
              <a:lnSpc>
                <a:spcPts val="900"/>
              </a:lnSpc>
              <a:spcBef>
                <a:spcPts val="150"/>
              </a:spcBef>
            </a:pPr>
            <a:r>
              <a:rPr sz="8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Energy</a:t>
            </a:r>
            <a:r>
              <a:rPr sz="8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Density:</a:t>
            </a:r>
            <a:r>
              <a:rPr sz="8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35" dirty="0">
                <a:latin typeface="Montserrat"/>
                <a:cs typeface="Montserrat"/>
              </a:rPr>
              <a:t>Available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energy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dirty="0">
                <a:latin typeface="Montserrat"/>
                <a:cs typeface="Montserrat"/>
              </a:rPr>
              <a:t> a </a:t>
            </a:r>
            <a:r>
              <a:rPr sz="800" spc="-35" dirty="0">
                <a:latin typeface="Montserrat"/>
                <a:cs typeface="Montserrat"/>
              </a:rPr>
              <a:t>battery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per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unit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volume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(Wh/L)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or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unit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weight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(Wh/kg).</a:t>
            </a:r>
            <a:endParaRPr sz="800" dirty="0">
              <a:latin typeface="Montserrat"/>
              <a:cs typeface="Montserrat"/>
            </a:endParaRPr>
          </a:p>
          <a:p>
            <a:pPr marL="12700" marR="55244">
              <a:lnSpc>
                <a:spcPct val="98000"/>
              </a:lnSpc>
              <a:spcBef>
                <a:spcPts val="40"/>
              </a:spcBef>
            </a:pPr>
            <a:r>
              <a:rPr sz="8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IATA:</a:t>
            </a:r>
            <a:r>
              <a:rPr sz="8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International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Air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Transport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Association. </a:t>
            </a:r>
            <a:r>
              <a:rPr sz="8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Internal</a:t>
            </a:r>
            <a:r>
              <a:rPr sz="8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Impedance:</a:t>
            </a:r>
            <a:r>
              <a:rPr sz="8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internal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resistance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a </a:t>
            </a:r>
            <a:r>
              <a:rPr sz="800" spc="-35" dirty="0">
                <a:latin typeface="Montserrat"/>
                <a:cs typeface="Montserrat"/>
              </a:rPr>
              <a:t>cell,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which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increases</a:t>
            </a:r>
            <a:r>
              <a:rPr sz="800" spc="-20" dirty="0">
                <a:latin typeface="Montserrat"/>
                <a:cs typeface="Montserrat"/>
              </a:rPr>
              <a:t> as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it</a:t>
            </a:r>
            <a:r>
              <a:rPr sz="800" spc="-2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ages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or</a:t>
            </a:r>
            <a:r>
              <a:rPr sz="800" spc="-20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is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discharged.</a:t>
            </a:r>
            <a:endParaRPr sz="8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4650" y="1011159"/>
            <a:ext cx="2663825" cy="5168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29"/>
              </a:spcBef>
            </a:pP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Nominal</a:t>
            </a:r>
            <a:r>
              <a:rPr sz="8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Voltage:</a:t>
            </a:r>
            <a:r>
              <a:rPr sz="8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spc="15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approximate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midpoint</a:t>
            </a:r>
            <a:r>
              <a:rPr sz="800" spc="1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voltage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of</a:t>
            </a:r>
            <a:r>
              <a:rPr sz="800" dirty="0">
                <a:latin typeface="Montserrat"/>
                <a:cs typeface="Montserrat"/>
              </a:rPr>
              <a:t> a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fully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charged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battery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cell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during</a:t>
            </a:r>
            <a:r>
              <a:rPr sz="800" spc="-10" dirty="0">
                <a:latin typeface="Montserrat"/>
                <a:cs typeface="Montserrat"/>
              </a:rPr>
              <a:t> discharge.</a:t>
            </a:r>
            <a:endParaRPr sz="800" dirty="0">
              <a:latin typeface="Montserrat"/>
              <a:cs typeface="Montserrat"/>
            </a:endParaRPr>
          </a:p>
          <a:p>
            <a:pPr marL="12700" marR="305435">
              <a:lnSpc>
                <a:spcPts val="900"/>
              </a:lnSpc>
              <a:spcBef>
                <a:spcPts val="150"/>
              </a:spcBef>
            </a:pPr>
            <a:r>
              <a:rPr sz="85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Open</a:t>
            </a:r>
            <a:r>
              <a:rPr sz="8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Circuit</a:t>
            </a:r>
            <a:r>
              <a:rPr sz="8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Voltage</a:t>
            </a:r>
            <a:r>
              <a:rPr sz="8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(OCV):</a:t>
            </a:r>
            <a:r>
              <a:rPr sz="8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voltage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across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50" dirty="0">
                <a:latin typeface="Montserrat"/>
                <a:cs typeface="Montserrat"/>
              </a:rPr>
              <a:t>a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battery's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terminals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50" dirty="0">
                <a:latin typeface="Montserrat"/>
                <a:cs typeface="Montserrat"/>
              </a:rPr>
              <a:t>when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50" dirty="0">
                <a:latin typeface="Montserrat"/>
                <a:cs typeface="Montserrat"/>
              </a:rPr>
              <a:t>no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current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is </a:t>
            </a:r>
            <a:r>
              <a:rPr sz="800" spc="-10" dirty="0">
                <a:latin typeface="Montserrat"/>
                <a:cs typeface="Montserrat"/>
              </a:rPr>
              <a:t>flowing.</a:t>
            </a:r>
            <a:endParaRPr sz="800" dirty="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525" y="1525509"/>
            <a:ext cx="526224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Cell:</a:t>
            </a:r>
            <a:r>
              <a:rPr sz="8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50" dirty="0">
                <a:latin typeface="Montserrat"/>
                <a:cs typeface="Montserrat"/>
              </a:rPr>
              <a:t>A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single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encased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electrochemical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unit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(one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positive</a:t>
            </a:r>
            <a:r>
              <a:rPr sz="800" spc="459" dirty="0">
                <a:latin typeface="Montserrat"/>
                <a:cs typeface="Montserrat"/>
              </a:rPr>
              <a:t> </a:t>
            </a:r>
            <a:r>
              <a:rPr sz="1275" b="1" spc="-97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Protection</a:t>
            </a:r>
            <a:r>
              <a:rPr sz="1275" b="1" spc="-22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75" b="1" spc="-82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Circuit</a:t>
            </a:r>
            <a:r>
              <a:rPr sz="1275" b="1" spc="-30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75" b="1" spc="-104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Module</a:t>
            </a:r>
            <a:r>
              <a:rPr sz="1275" b="1" spc="-30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75" b="1" spc="-97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(PCM):</a:t>
            </a:r>
            <a:r>
              <a:rPr sz="1275" b="1" spc="-44" baseline="9803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spc="-60" baseline="10416" dirty="0">
                <a:latin typeface="Montserrat"/>
                <a:cs typeface="Montserrat"/>
              </a:rPr>
              <a:t>The</a:t>
            </a:r>
            <a:r>
              <a:rPr sz="1200" spc="-7" baseline="10416" dirty="0">
                <a:latin typeface="Montserrat"/>
                <a:cs typeface="Montserrat"/>
              </a:rPr>
              <a:t> </a:t>
            </a:r>
            <a:r>
              <a:rPr sz="1200" spc="-44" baseline="10416" dirty="0">
                <a:latin typeface="Montserrat"/>
                <a:cs typeface="Montserrat"/>
              </a:rPr>
              <a:t>safety</a:t>
            </a:r>
            <a:r>
              <a:rPr sz="1200" spc="-7" baseline="10416" dirty="0">
                <a:latin typeface="Montserrat"/>
                <a:cs typeface="Montserrat"/>
              </a:rPr>
              <a:t> </a:t>
            </a:r>
            <a:r>
              <a:rPr sz="1200" spc="-15" baseline="10416" dirty="0">
                <a:latin typeface="Montserrat"/>
                <a:cs typeface="Montserrat"/>
              </a:rPr>
              <a:t>circuit</a:t>
            </a:r>
            <a:endParaRPr sz="1200" baseline="10416" dirty="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7504" y="1648162"/>
            <a:ext cx="2698115" cy="16186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88595">
              <a:lnSpc>
                <a:spcPts val="900"/>
              </a:lnSpc>
              <a:spcBef>
                <a:spcPts val="204"/>
              </a:spcBef>
            </a:pPr>
            <a:r>
              <a:rPr sz="800" spc="-30" dirty="0">
                <a:latin typeface="Montserrat"/>
                <a:cs typeface="Montserrat"/>
              </a:rPr>
              <a:t>installed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in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lithium-ion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battery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45" dirty="0">
                <a:latin typeface="Montserrat"/>
                <a:cs typeface="Montserrat"/>
              </a:rPr>
              <a:t>packs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to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control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over-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charge,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45" dirty="0">
                <a:latin typeface="Montserrat"/>
                <a:cs typeface="Montserrat"/>
              </a:rPr>
              <a:t>over-</a:t>
            </a:r>
            <a:r>
              <a:rPr sz="800" spc="-35" dirty="0">
                <a:latin typeface="Montserrat"/>
                <a:cs typeface="Montserrat"/>
              </a:rPr>
              <a:t>discharge,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and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short</a:t>
            </a:r>
            <a:r>
              <a:rPr sz="800" spc="1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circuits.</a:t>
            </a:r>
            <a:endParaRPr sz="800" dirty="0">
              <a:latin typeface="Montserrat"/>
              <a:cs typeface="Montserrat"/>
            </a:endParaRPr>
          </a:p>
          <a:p>
            <a:pPr marL="12700" marR="33020">
              <a:lnSpc>
                <a:spcPts val="900"/>
              </a:lnSpc>
              <a:spcBef>
                <a:spcPts val="150"/>
              </a:spcBef>
            </a:pPr>
            <a:r>
              <a:rPr sz="8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Self-</a:t>
            </a: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discharge:</a:t>
            </a:r>
            <a:r>
              <a:rPr sz="8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0" dirty="0">
                <a:latin typeface="Montserrat"/>
                <a:cs typeface="Montserrat"/>
              </a:rPr>
              <a:t>The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decrease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in</a:t>
            </a:r>
            <a:r>
              <a:rPr sz="800" spc="1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capacity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during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storage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without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load,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caused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50" dirty="0">
                <a:latin typeface="Montserrat"/>
                <a:cs typeface="Montserrat"/>
              </a:rPr>
              <a:t>by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internal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chemical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reactions.</a:t>
            </a:r>
            <a:endParaRPr sz="800" dirty="0">
              <a:latin typeface="Montserrat"/>
              <a:cs typeface="Montserrat"/>
            </a:endParaRPr>
          </a:p>
          <a:p>
            <a:pPr marL="12700" marR="5080">
              <a:lnSpc>
                <a:spcPct val="96600"/>
              </a:lnSpc>
              <a:spcBef>
                <a:spcPts val="55"/>
              </a:spcBef>
            </a:pPr>
            <a:r>
              <a:rPr sz="85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SMBus:</a:t>
            </a:r>
            <a:r>
              <a:rPr sz="8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45" dirty="0">
                <a:latin typeface="Montserrat"/>
                <a:cs typeface="Montserrat"/>
              </a:rPr>
              <a:t>System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Management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Bus,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a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45" dirty="0">
                <a:latin typeface="Montserrat"/>
                <a:cs typeface="Montserrat"/>
              </a:rPr>
              <a:t>two-</a:t>
            </a:r>
            <a:r>
              <a:rPr sz="800" spc="-20" dirty="0">
                <a:latin typeface="Montserrat"/>
                <a:cs typeface="Montserrat"/>
              </a:rPr>
              <a:t>wire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communication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protocol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used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for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system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management.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5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UN</a:t>
            </a:r>
            <a:r>
              <a:rPr sz="8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38.3</a:t>
            </a:r>
            <a:r>
              <a:rPr sz="8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Tests:</a:t>
            </a:r>
            <a:r>
              <a:rPr sz="8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50" dirty="0">
                <a:latin typeface="Montserrat"/>
                <a:cs typeface="Montserrat"/>
              </a:rPr>
              <a:t>A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series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mandatory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tests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required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to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transport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lithium</a:t>
            </a:r>
            <a:r>
              <a:rPr sz="800" spc="10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batteries.</a:t>
            </a:r>
            <a:endParaRPr sz="800" dirty="0">
              <a:latin typeface="Montserrat"/>
              <a:cs typeface="Montserrat"/>
            </a:endParaRPr>
          </a:p>
          <a:p>
            <a:pPr marL="12700" marR="131445">
              <a:lnSpc>
                <a:spcPts val="900"/>
              </a:lnSpc>
              <a:spcBef>
                <a:spcPts val="170"/>
              </a:spcBef>
            </a:pPr>
            <a:r>
              <a:rPr sz="8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Vent:</a:t>
            </a:r>
            <a:r>
              <a:rPr sz="850" b="1" spc="-3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50" dirty="0">
                <a:latin typeface="Montserrat"/>
                <a:cs typeface="Montserrat"/>
              </a:rPr>
              <a:t>A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safety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device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built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into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cells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to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release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internal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pressure</a:t>
            </a:r>
            <a:r>
              <a:rPr sz="800" spc="-20" dirty="0">
                <a:latin typeface="Montserrat"/>
                <a:cs typeface="Montserrat"/>
              </a:rPr>
              <a:t> in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25" dirty="0">
                <a:latin typeface="Montserrat"/>
                <a:cs typeface="Montserrat"/>
              </a:rPr>
              <a:t>case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spc="-15" dirty="0">
                <a:latin typeface="Montserrat"/>
                <a:cs typeface="Montserrat"/>
              </a:rPr>
              <a:t> </a:t>
            </a:r>
            <a:r>
              <a:rPr sz="800" spc="-10" dirty="0">
                <a:latin typeface="Montserrat"/>
                <a:cs typeface="Montserrat"/>
              </a:rPr>
              <a:t>abuse.</a:t>
            </a:r>
            <a:endParaRPr sz="800" dirty="0">
              <a:latin typeface="Montserrat"/>
              <a:cs typeface="Montserrat"/>
            </a:endParaRPr>
          </a:p>
          <a:p>
            <a:pPr marL="12700" marR="143510">
              <a:lnSpc>
                <a:spcPts val="900"/>
              </a:lnSpc>
              <a:spcBef>
                <a:spcPts val="150"/>
              </a:spcBef>
            </a:pPr>
            <a:r>
              <a:rPr sz="8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Watt-</a:t>
            </a: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hours</a:t>
            </a:r>
            <a:r>
              <a:rPr sz="8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(Wh):</a:t>
            </a:r>
            <a:r>
              <a:rPr sz="8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800" spc="-50" dirty="0">
                <a:latin typeface="Montserrat"/>
                <a:cs typeface="Montserrat"/>
              </a:rPr>
              <a:t>A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measure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of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energy,</a:t>
            </a:r>
            <a:r>
              <a:rPr sz="800" spc="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calculated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0" dirty="0">
                <a:latin typeface="Montserrat"/>
                <a:cs typeface="Montserrat"/>
              </a:rPr>
              <a:t>by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multiplying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dirty="0">
                <a:latin typeface="Montserrat"/>
                <a:cs typeface="Montserrat"/>
              </a:rPr>
              <a:t>a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0" dirty="0">
                <a:latin typeface="Montserrat"/>
                <a:cs typeface="Montserrat"/>
              </a:rPr>
              <a:t>battery's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nominal</a:t>
            </a:r>
            <a:r>
              <a:rPr sz="800" spc="-1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voltage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50" dirty="0">
                <a:latin typeface="Montserrat"/>
                <a:cs typeface="Montserrat"/>
              </a:rPr>
              <a:t>by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its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rated</a:t>
            </a:r>
            <a:r>
              <a:rPr sz="800" spc="500" dirty="0">
                <a:latin typeface="Montserrat"/>
                <a:cs typeface="Montserrat"/>
              </a:rPr>
              <a:t> </a:t>
            </a:r>
            <a:r>
              <a:rPr sz="800" spc="-35" dirty="0">
                <a:latin typeface="Montserrat"/>
                <a:cs typeface="Montserrat"/>
              </a:rPr>
              <a:t>capacity</a:t>
            </a:r>
            <a:r>
              <a:rPr sz="800" spc="-5" dirty="0">
                <a:latin typeface="Montserrat"/>
                <a:cs typeface="Montserrat"/>
              </a:rPr>
              <a:t> </a:t>
            </a:r>
            <a:r>
              <a:rPr sz="800" spc="-20" dirty="0">
                <a:latin typeface="Montserrat"/>
                <a:cs typeface="Montserrat"/>
              </a:rPr>
              <a:t>in</a:t>
            </a:r>
            <a:r>
              <a:rPr sz="800" dirty="0">
                <a:latin typeface="Montserrat"/>
                <a:cs typeface="Montserrat"/>
              </a:rPr>
              <a:t> </a:t>
            </a:r>
            <a:r>
              <a:rPr sz="800" spc="-45" dirty="0">
                <a:latin typeface="Montserrat"/>
                <a:cs typeface="Montserrat"/>
              </a:rPr>
              <a:t>amp-</a:t>
            </a:r>
            <a:r>
              <a:rPr sz="800" spc="-10" dirty="0">
                <a:latin typeface="Montserrat"/>
                <a:cs typeface="Montserrat"/>
              </a:rPr>
              <a:t>hours.</a:t>
            </a:r>
            <a:endParaRPr sz="800" dirty="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7734" y="7181101"/>
            <a:ext cx="143383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35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35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350" dirty="0">
              <a:latin typeface="Montserrat"/>
              <a:cs typeface="Montserra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05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pic>
        <p:nvPicPr>
          <p:cNvPr id="19" name="Picture 2" descr="C:\Users\wlh\Desktop\100W充电器.png">
            <a:extLst>
              <a:ext uri="{FF2B5EF4-FFF2-40B4-BE49-F238E27FC236}">
                <a16:creationId xmlns:a16="http://schemas.microsoft.com/office/drawing/2014/main" id="{D557FFD4-BBA6-5A43-9977-9B0E9D63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87" y="3599033"/>
            <a:ext cx="2456391" cy="15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5260E6D-C333-E84C-8EF3-7D256216C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297" y="3417779"/>
            <a:ext cx="3010381" cy="17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2" descr="加固笔记本专业移动电源">
            <a:extLst>
              <a:ext uri="{FF2B5EF4-FFF2-40B4-BE49-F238E27FC236}">
                <a16:creationId xmlns:a16="http://schemas.microsoft.com/office/drawing/2014/main" id="{5834D85D-EA28-8745-9D74-61AC04F906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141" y="5271297"/>
            <a:ext cx="2368837" cy="1436237"/>
          </a:xfrm>
          <a:prstGeom prst="rect">
            <a:avLst/>
          </a:prstGeom>
        </p:spPr>
      </p:pic>
      <p:pic>
        <p:nvPicPr>
          <p:cNvPr id="22" name="图片 5" descr="untitled">
            <a:extLst>
              <a:ext uri="{FF2B5EF4-FFF2-40B4-BE49-F238E27FC236}">
                <a16:creationId xmlns:a16="http://schemas.microsoft.com/office/drawing/2014/main" id="{664DB5CD-810E-A74C-AFF8-89C05C0F01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6920" y="5209979"/>
            <a:ext cx="2449127" cy="1543478"/>
          </a:xfrm>
          <a:prstGeom prst="rect">
            <a:avLst/>
          </a:prstGeom>
        </p:spPr>
      </p:pic>
      <p:sp>
        <p:nvSpPr>
          <p:cNvPr id="25" name="object 9">
            <a:extLst>
              <a:ext uri="{FF2B5EF4-FFF2-40B4-BE49-F238E27FC236}">
                <a16:creationId xmlns:a16="http://schemas.microsoft.com/office/drawing/2014/main" id="{D4B3F384-50B4-C64B-B8F1-312777F2543F}"/>
              </a:ext>
            </a:extLst>
          </p:cNvPr>
          <p:cNvSpPr txBox="1"/>
          <p:nvPr/>
        </p:nvSpPr>
        <p:spPr>
          <a:xfrm>
            <a:off x="2197734" y="7181101"/>
            <a:ext cx="143383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35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35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350" dirty="0">
              <a:latin typeface="Montserrat"/>
              <a:cs typeface="Montserrat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6E6ED3A-561A-A64E-9620-5010A880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87" y="587669"/>
            <a:ext cx="4856163" cy="3116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65" dirty="0"/>
              <a:t>'Four</a:t>
            </a:r>
            <a:r>
              <a:rPr spc="-50" dirty="0"/>
              <a:t> </a:t>
            </a:r>
            <a:r>
              <a:rPr spc="-180" dirty="0"/>
              <a:t>Highs</a:t>
            </a:r>
            <a:r>
              <a:rPr spc="-50" dirty="0"/>
              <a:t> </a:t>
            </a:r>
            <a:r>
              <a:rPr spc="-190" dirty="0"/>
              <a:t>and</a:t>
            </a:r>
            <a:r>
              <a:rPr spc="-50" dirty="0"/>
              <a:t> </a:t>
            </a:r>
            <a:r>
              <a:rPr lang="en-US" spc="-204" dirty="0"/>
              <a:t>T</a:t>
            </a:r>
            <a:r>
              <a:rPr lang="en-US" altLang="zh-CN" spc="-204" dirty="0"/>
              <a:t>wo</a:t>
            </a:r>
            <a:r>
              <a:rPr spc="-50" dirty="0"/>
              <a:t> </a:t>
            </a:r>
            <a:r>
              <a:rPr spc="-190" dirty="0"/>
              <a:t>Low’</a:t>
            </a:r>
            <a:r>
              <a:rPr lang="en-US" spc="-190" dirty="0"/>
              <a:t>s</a:t>
            </a:r>
            <a:r>
              <a:rPr spc="-50" dirty="0"/>
              <a:t> </a:t>
            </a:r>
            <a:r>
              <a:rPr lang="en-US" spc="-125" dirty="0"/>
              <a:t>Framework</a:t>
            </a:r>
            <a:endParaRPr spc="-125" dirty="0"/>
          </a:p>
        </p:txBody>
      </p:sp>
      <p:sp>
        <p:nvSpPr>
          <p:cNvPr id="3" name="object 3"/>
          <p:cNvSpPr txBox="1"/>
          <p:nvPr/>
        </p:nvSpPr>
        <p:spPr>
          <a:xfrm>
            <a:off x="192087" y="983157"/>
            <a:ext cx="5597525" cy="59875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204"/>
              </a:spcBef>
            </a:pPr>
            <a:r>
              <a:rPr sz="1000" spc="-55" dirty="0">
                <a:latin typeface="Montserrat"/>
                <a:cs typeface="Montserrat"/>
              </a:rPr>
              <a:t>Large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Power's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engineering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philosophy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is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built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foundation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of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technology-driven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innovation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50" dirty="0">
                <a:latin typeface="Montserrat"/>
                <a:cs typeface="Montserrat"/>
              </a:rPr>
              <a:t>integrated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R&amp;D.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We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focus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on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developing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solutions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for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specialized,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high-</a:t>
            </a:r>
            <a:r>
              <a:rPr sz="1000" spc="-50" dirty="0">
                <a:latin typeface="Montserrat"/>
                <a:cs typeface="Montserrat"/>
              </a:rPr>
              <a:t>demand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applications,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ensuring </a:t>
            </a:r>
            <a:r>
              <a:rPr sz="1000" spc="-50" dirty="0">
                <a:latin typeface="Montserrat"/>
                <a:cs typeface="Montserrat"/>
              </a:rPr>
              <a:t>unmatched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performance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under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extreme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conditions.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Our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core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technological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strengths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are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defined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our </a:t>
            </a:r>
            <a:r>
              <a:rPr sz="1000" spc="-45" dirty="0">
                <a:latin typeface="Montserrat"/>
                <a:cs typeface="Montserrat"/>
              </a:rPr>
              <a:t>"Four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Highs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lang="en-US" sz="1000" spc="-60" dirty="0">
                <a:latin typeface="Montserrat"/>
                <a:cs typeface="Montserrat"/>
              </a:rPr>
              <a:t>Two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Low</a:t>
            </a:r>
            <a:r>
              <a:rPr lang="en-US" sz="1000" spc="-55" dirty="0">
                <a:latin typeface="Montserrat"/>
                <a:cs typeface="Montserrat"/>
              </a:rPr>
              <a:t>s</a:t>
            </a:r>
            <a:r>
              <a:rPr sz="1000" spc="-55" dirty="0">
                <a:latin typeface="Montserrat"/>
                <a:cs typeface="Montserrat"/>
              </a:rPr>
              <a:t>"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lang="en-US" sz="1000" spc="-10" dirty="0">
                <a:latin typeface="Montserrat"/>
                <a:cs typeface="Montserrat"/>
              </a:rPr>
              <a:t>framework</a:t>
            </a:r>
            <a:r>
              <a:rPr sz="1000" spc="-10" dirty="0">
                <a:latin typeface="Montserrat"/>
                <a:cs typeface="Montserrat"/>
              </a:rPr>
              <a:t>:</a:t>
            </a:r>
            <a:endParaRPr sz="1000" dirty="0">
              <a:latin typeface="Montserrat"/>
              <a:cs typeface="Montserra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87" y="1811590"/>
            <a:ext cx="171449" cy="1714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6828" y="1808723"/>
            <a:ext cx="673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737" y="1774437"/>
            <a:ext cx="1990089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90"/>
              </a:spcBef>
            </a:pPr>
            <a:r>
              <a:rPr sz="110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High</a:t>
            </a:r>
            <a:r>
              <a:rPr sz="11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0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Energy</a:t>
            </a:r>
            <a:r>
              <a:rPr sz="11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Density</a:t>
            </a:r>
            <a:endParaRPr sz="1100">
              <a:latin typeface="Montserrat SemiBold"/>
              <a:cs typeface="Montserrat SemiBold"/>
            </a:endParaRPr>
          </a:p>
          <a:p>
            <a:pPr marL="12700">
              <a:lnSpc>
                <a:spcPts val="1010"/>
              </a:lnSpc>
            </a:pPr>
            <a:r>
              <a:rPr sz="850" spc="-75" dirty="0">
                <a:latin typeface="Montserrat"/>
                <a:cs typeface="Montserrat"/>
              </a:rPr>
              <a:t>To</a:t>
            </a:r>
            <a:r>
              <a:rPr sz="850" dirty="0">
                <a:latin typeface="Montserrat"/>
                <a:cs typeface="Montserrat"/>
              </a:rPr>
              <a:t> </a:t>
            </a:r>
            <a:r>
              <a:rPr sz="850" spc="-55" dirty="0">
                <a:latin typeface="Montserrat"/>
                <a:cs typeface="Montserrat"/>
              </a:rPr>
              <a:t>maximize</a:t>
            </a:r>
            <a:r>
              <a:rPr sz="850" spc="5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runtime</a:t>
            </a:r>
            <a:r>
              <a:rPr sz="850" dirty="0">
                <a:latin typeface="Montserrat"/>
                <a:cs typeface="Montserrat"/>
              </a:rPr>
              <a:t> </a:t>
            </a:r>
            <a:r>
              <a:rPr sz="850" spc="-60" dirty="0">
                <a:latin typeface="Montserrat"/>
                <a:cs typeface="Montserrat"/>
              </a:rPr>
              <a:t>and</a:t>
            </a:r>
            <a:r>
              <a:rPr sz="850" spc="5" dirty="0">
                <a:latin typeface="Montserrat"/>
                <a:cs typeface="Montserrat"/>
              </a:rPr>
              <a:t> </a:t>
            </a:r>
            <a:r>
              <a:rPr sz="850" spc="-30" dirty="0">
                <a:latin typeface="Montserrat"/>
                <a:cs typeface="Montserrat"/>
              </a:rPr>
              <a:t>performance.</a:t>
            </a:r>
            <a:endParaRPr sz="850">
              <a:latin typeface="Montserrat"/>
              <a:cs typeface="Montserra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787" y="2325940"/>
            <a:ext cx="171449" cy="1714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6261" y="2288787"/>
            <a:ext cx="300355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90"/>
              </a:spcBef>
              <a:tabLst>
                <a:tab pos="205740" algn="l"/>
              </a:tabLst>
            </a:pPr>
            <a:r>
              <a:rPr sz="900" b="1" spc="-50" dirty="0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  <a:r>
              <a:rPr sz="900" b="1" dirty="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sz="110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High-Rate</a:t>
            </a:r>
            <a:r>
              <a:rPr sz="11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Discharge</a:t>
            </a:r>
            <a:endParaRPr sz="1100">
              <a:latin typeface="Montserrat SemiBold"/>
              <a:cs typeface="Montserrat SemiBold"/>
            </a:endParaRPr>
          </a:p>
          <a:p>
            <a:pPr marL="205740">
              <a:lnSpc>
                <a:spcPts val="1010"/>
              </a:lnSpc>
            </a:pPr>
            <a:r>
              <a:rPr sz="850" spc="-60" dirty="0">
                <a:latin typeface="Montserrat"/>
                <a:cs typeface="Montserrat"/>
              </a:rPr>
              <a:t>For</a:t>
            </a:r>
            <a:r>
              <a:rPr sz="850" spc="15" dirty="0">
                <a:latin typeface="Montserrat"/>
                <a:cs typeface="Montserrat"/>
              </a:rPr>
              <a:t> </a:t>
            </a:r>
            <a:r>
              <a:rPr sz="850" spc="-45" dirty="0">
                <a:latin typeface="Montserrat"/>
                <a:cs typeface="Montserrat"/>
              </a:rPr>
              <a:t>applications</a:t>
            </a:r>
            <a:r>
              <a:rPr sz="850" spc="20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requiring</a:t>
            </a:r>
            <a:r>
              <a:rPr sz="850" spc="20" dirty="0">
                <a:latin typeface="Montserrat"/>
                <a:cs typeface="Montserrat"/>
              </a:rPr>
              <a:t> </a:t>
            </a:r>
            <a:r>
              <a:rPr sz="850" spc="-45" dirty="0">
                <a:latin typeface="Montserrat"/>
                <a:cs typeface="Montserrat"/>
              </a:rPr>
              <a:t>significant</a:t>
            </a:r>
            <a:r>
              <a:rPr sz="850" spc="15" dirty="0">
                <a:latin typeface="Montserrat"/>
                <a:cs typeface="Montserrat"/>
              </a:rPr>
              <a:t> </a:t>
            </a:r>
            <a:r>
              <a:rPr sz="850" spc="-65" dirty="0">
                <a:latin typeface="Montserrat"/>
                <a:cs typeface="Montserrat"/>
              </a:rPr>
              <a:t>power</a:t>
            </a:r>
            <a:r>
              <a:rPr sz="850" spc="20" dirty="0">
                <a:latin typeface="Montserrat"/>
                <a:cs typeface="Montserrat"/>
              </a:rPr>
              <a:t> </a:t>
            </a:r>
            <a:r>
              <a:rPr sz="850" spc="-65" dirty="0">
                <a:latin typeface="Montserrat"/>
                <a:cs typeface="Montserrat"/>
              </a:rPr>
              <a:t>on</a:t>
            </a:r>
            <a:r>
              <a:rPr sz="850" spc="20" dirty="0">
                <a:latin typeface="Montserrat"/>
                <a:cs typeface="Montserrat"/>
              </a:rPr>
              <a:t> </a:t>
            </a:r>
            <a:r>
              <a:rPr sz="850" spc="-10" dirty="0">
                <a:latin typeface="Montserrat"/>
                <a:cs typeface="Montserrat"/>
              </a:rPr>
              <a:t>demand.</a:t>
            </a:r>
            <a:endParaRPr sz="850">
              <a:latin typeface="Montserrat"/>
              <a:cs typeface="Montserra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87" y="2830765"/>
            <a:ext cx="171449" cy="1714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6261" y="2827898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0" dirty="0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737" y="2793612"/>
            <a:ext cx="233553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90"/>
              </a:spcBef>
            </a:pPr>
            <a:r>
              <a:rPr sz="110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High-Temperature</a:t>
            </a:r>
            <a:r>
              <a:rPr sz="1100" b="1" spc="3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Resistance</a:t>
            </a:r>
            <a:endParaRPr sz="1100">
              <a:latin typeface="Montserrat SemiBold"/>
              <a:cs typeface="Montserrat SemiBold"/>
            </a:endParaRPr>
          </a:p>
          <a:p>
            <a:pPr marL="12700">
              <a:lnSpc>
                <a:spcPts val="1010"/>
              </a:lnSpc>
            </a:pPr>
            <a:r>
              <a:rPr sz="850" spc="-50" dirty="0">
                <a:latin typeface="Montserrat"/>
                <a:cs typeface="Montserrat"/>
              </a:rPr>
              <a:t>Ensuring</a:t>
            </a:r>
            <a:r>
              <a:rPr sz="850" spc="5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operational</a:t>
            </a:r>
            <a:r>
              <a:rPr sz="850" spc="5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integrity</a:t>
            </a:r>
            <a:r>
              <a:rPr sz="850" spc="10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in</a:t>
            </a:r>
            <a:r>
              <a:rPr sz="850" spc="5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extreme</a:t>
            </a:r>
            <a:r>
              <a:rPr sz="850" spc="5" dirty="0">
                <a:latin typeface="Montserrat"/>
                <a:cs typeface="Montserrat"/>
              </a:rPr>
              <a:t> </a:t>
            </a:r>
            <a:r>
              <a:rPr sz="850" spc="-20" dirty="0">
                <a:latin typeface="Montserrat"/>
                <a:cs typeface="Montserrat"/>
              </a:rPr>
              <a:t>heat.</a:t>
            </a:r>
            <a:endParaRPr sz="850">
              <a:latin typeface="Montserrat"/>
              <a:cs typeface="Montserra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87" y="3345115"/>
            <a:ext cx="171449" cy="1714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1052" y="3307962"/>
            <a:ext cx="388112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90"/>
              </a:spcBef>
            </a:pPr>
            <a:r>
              <a:rPr sz="900" b="1" dirty="0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r>
              <a:rPr sz="900" b="1" spc="225" dirty="0">
                <a:solidFill>
                  <a:srgbClr val="FFFFFF"/>
                </a:solidFill>
                <a:latin typeface="Montserrat"/>
                <a:cs typeface="Montserrat"/>
              </a:rPr>
              <a:t>  </a:t>
            </a:r>
            <a:r>
              <a:rPr sz="110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High</a:t>
            </a:r>
            <a:r>
              <a:rPr sz="1100" b="1" spc="-3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Safety</a:t>
            </a:r>
            <a:endParaRPr sz="1100">
              <a:latin typeface="Montserrat SemiBold"/>
              <a:cs typeface="Montserrat SemiBold"/>
            </a:endParaRPr>
          </a:p>
          <a:p>
            <a:pPr marL="210820">
              <a:lnSpc>
                <a:spcPts val="1010"/>
              </a:lnSpc>
            </a:pPr>
            <a:r>
              <a:rPr sz="850" spc="-45" dirty="0">
                <a:latin typeface="Montserrat"/>
                <a:cs typeface="Montserrat"/>
              </a:rPr>
              <a:t>Utilizing</a:t>
            </a:r>
            <a:r>
              <a:rPr sz="850" spc="25" dirty="0">
                <a:latin typeface="Montserrat"/>
                <a:cs typeface="Montserrat"/>
              </a:rPr>
              <a:t> </a:t>
            </a:r>
            <a:r>
              <a:rPr sz="850" spc="-55" dirty="0">
                <a:latin typeface="Montserrat"/>
                <a:cs typeface="Montserrat"/>
              </a:rPr>
              <a:t>advanced</a:t>
            </a:r>
            <a:r>
              <a:rPr sz="850" spc="25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chemistries</a:t>
            </a:r>
            <a:r>
              <a:rPr sz="850" spc="25" dirty="0">
                <a:latin typeface="Montserrat"/>
                <a:cs typeface="Montserrat"/>
              </a:rPr>
              <a:t> </a:t>
            </a:r>
            <a:r>
              <a:rPr sz="850" spc="-45" dirty="0">
                <a:latin typeface="Montserrat"/>
                <a:cs typeface="Montserrat"/>
              </a:rPr>
              <a:t>like</a:t>
            </a:r>
            <a:r>
              <a:rPr sz="850" spc="25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quasi-</a:t>
            </a:r>
            <a:r>
              <a:rPr sz="850" spc="-45" dirty="0">
                <a:latin typeface="Montserrat"/>
                <a:cs typeface="Montserrat"/>
              </a:rPr>
              <a:t>solid-</a:t>
            </a:r>
            <a:r>
              <a:rPr sz="850" spc="-50" dirty="0">
                <a:latin typeface="Montserrat"/>
                <a:cs typeface="Montserrat"/>
              </a:rPr>
              <a:t>state</a:t>
            </a:r>
            <a:r>
              <a:rPr sz="850" spc="25" dirty="0">
                <a:latin typeface="Montserrat"/>
                <a:cs typeface="Montserrat"/>
              </a:rPr>
              <a:t> </a:t>
            </a:r>
            <a:r>
              <a:rPr sz="850" spc="-45" dirty="0">
                <a:latin typeface="Montserrat"/>
                <a:cs typeface="Montserrat"/>
              </a:rPr>
              <a:t>for</a:t>
            </a:r>
            <a:r>
              <a:rPr sz="850" spc="25" dirty="0">
                <a:latin typeface="Montserrat"/>
                <a:cs typeface="Montserrat"/>
              </a:rPr>
              <a:t> </a:t>
            </a:r>
            <a:r>
              <a:rPr sz="850" spc="-45" dirty="0">
                <a:latin typeface="Montserrat"/>
                <a:cs typeface="Montserrat"/>
              </a:rPr>
              <a:t>ultimate</a:t>
            </a:r>
            <a:r>
              <a:rPr sz="850" spc="30" dirty="0">
                <a:latin typeface="Montserrat"/>
                <a:cs typeface="Montserrat"/>
              </a:rPr>
              <a:t> </a:t>
            </a:r>
            <a:r>
              <a:rPr sz="850" spc="-10" dirty="0">
                <a:latin typeface="Montserrat"/>
                <a:cs typeface="Montserrat"/>
              </a:rPr>
              <a:t>reliability.</a:t>
            </a:r>
            <a:endParaRPr sz="850">
              <a:latin typeface="Montserrat"/>
              <a:cs typeface="Montserra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787" y="3849940"/>
            <a:ext cx="171449" cy="17144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5963" y="3847073"/>
            <a:ext cx="889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0" dirty="0">
                <a:solidFill>
                  <a:srgbClr val="FFFFFF"/>
                </a:solidFill>
                <a:latin typeface="Montserrat"/>
                <a:cs typeface="Montserrat"/>
              </a:rPr>
              <a:t>5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736" y="3812787"/>
            <a:ext cx="3998914" cy="3064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90"/>
              </a:spcBef>
            </a:pPr>
            <a:r>
              <a:rPr sz="1100" b="1" spc="-120" dirty="0">
                <a:solidFill>
                  <a:srgbClr val="2E5BB9"/>
                </a:solidFill>
                <a:latin typeface="Montserrat SemiBold"/>
                <a:cs typeface="Montserrat SemiBold"/>
              </a:rPr>
              <a:t>Low-</a:t>
            </a:r>
            <a:r>
              <a:rPr sz="110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Temperature</a:t>
            </a:r>
            <a:r>
              <a:rPr sz="1100" b="1" spc="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lang="en-US" sz="11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Discharge and Charge Performance</a:t>
            </a:r>
            <a:endParaRPr sz="1100" dirty="0">
              <a:latin typeface="Montserrat SemiBold"/>
              <a:cs typeface="Montserrat SemiBold"/>
            </a:endParaRPr>
          </a:p>
          <a:p>
            <a:pPr marL="12700">
              <a:lnSpc>
                <a:spcPts val="1010"/>
              </a:lnSpc>
            </a:pPr>
            <a:r>
              <a:rPr sz="850" spc="-55" dirty="0">
                <a:latin typeface="Montserrat"/>
                <a:cs typeface="Montserrat"/>
              </a:rPr>
              <a:t>Guaranteeing</a:t>
            </a:r>
            <a:r>
              <a:rPr sz="850" spc="5" dirty="0">
                <a:latin typeface="Montserrat"/>
                <a:cs typeface="Montserrat"/>
              </a:rPr>
              <a:t> </a:t>
            </a:r>
            <a:r>
              <a:rPr sz="850" spc="-45" dirty="0">
                <a:latin typeface="Montserrat"/>
                <a:cs typeface="Montserrat"/>
              </a:rPr>
              <a:t>functionality</a:t>
            </a:r>
            <a:r>
              <a:rPr sz="850" spc="10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in</a:t>
            </a:r>
            <a:r>
              <a:rPr sz="850" spc="10" dirty="0">
                <a:latin typeface="Montserrat"/>
                <a:cs typeface="Montserrat"/>
              </a:rPr>
              <a:t> </a:t>
            </a:r>
            <a:r>
              <a:rPr sz="850" spc="-50" dirty="0">
                <a:latin typeface="Montserrat"/>
                <a:cs typeface="Montserrat"/>
              </a:rPr>
              <a:t>extreme</a:t>
            </a:r>
            <a:r>
              <a:rPr sz="850" spc="10" dirty="0">
                <a:latin typeface="Montserrat"/>
                <a:cs typeface="Montserrat"/>
              </a:rPr>
              <a:t> </a:t>
            </a:r>
            <a:r>
              <a:rPr sz="850" spc="-20" dirty="0">
                <a:latin typeface="Montserrat"/>
                <a:cs typeface="Montserrat"/>
              </a:rPr>
              <a:t>cold.</a:t>
            </a:r>
            <a:endParaRPr sz="850" dirty="0">
              <a:latin typeface="Montserrat"/>
              <a:cs typeface="Montserra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4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119C0D2-C054-D14F-A06B-BD3887F13B21}"/>
              </a:ext>
            </a:extLst>
          </p:cNvPr>
          <p:cNvSpPr txBox="1">
            <a:spLocks/>
          </p:cNvSpPr>
          <p:nvPr/>
        </p:nvSpPr>
        <p:spPr>
          <a:xfrm>
            <a:off x="1393299" y="5659793"/>
            <a:ext cx="2125109" cy="5507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1597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prstClr val="black"/>
                </a:solidFill>
                <a:latin typeface="Arial" panose="020B0604020202020204" pitchFamily="34" charset="0"/>
                <a:ea typeface="方正兰亭纤黑_GBK" panose="02000000000000000000" pitchFamily="2" charset="-122"/>
                <a:cs typeface="Arial" panose="020B0604020202020204" pitchFamily="34" charset="0"/>
              </a:rPr>
              <a:t>Large Research Institute of Lithium-Ion Battery Engineering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方正兰亭纤黑_GBK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6" name="Picture 5" descr="C:\Users\Administrator\Desktop\04.png">
            <a:extLst>
              <a:ext uri="{FF2B5EF4-FFF2-40B4-BE49-F238E27FC236}">
                <a16:creationId xmlns:a16="http://schemas.microsoft.com/office/drawing/2014/main" id="{A6DF0C21-4E58-834B-9C3D-BA239E5A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27" y="52238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4">
            <a:extLst>
              <a:ext uri="{FF2B5EF4-FFF2-40B4-BE49-F238E27FC236}">
                <a16:creationId xmlns:a16="http://schemas.microsoft.com/office/drawing/2014/main" id="{44BDCA3E-B644-1E47-A837-2E58B1CD4625}"/>
              </a:ext>
            </a:extLst>
          </p:cNvPr>
          <p:cNvSpPr txBox="1"/>
          <p:nvPr/>
        </p:nvSpPr>
        <p:spPr>
          <a:xfrm>
            <a:off x="1569679" y="4674812"/>
            <a:ext cx="14061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accent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High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858BDA34-976C-0949-BE12-ECC65156DC7C}"/>
              </a:ext>
            </a:extLst>
          </p:cNvPr>
          <p:cNvSpPr txBox="1"/>
          <p:nvPr/>
        </p:nvSpPr>
        <p:spPr>
          <a:xfrm>
            <a:off x="3067050" y="4674812"/>
            <a:ext cx="1491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accent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Lows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E94AB2A-A2A4-C340-A81A-54CF2659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12">
            <a:extLst>
              <a:ext uri="{FF2B5EF4-FFF2-40B4-BE49-F238E27FC236}">
                <a16:creationId xmlns:a16="http://schemas.microsoft.com/office/drawing/2014/main" id="{AD6C6368-1780-5049-BFC9-0000371ABE94}"/>
              </a:ext>
            </a:extLst>
          </p:cNvPr>
          <p:cNvSpPr/>
          <p:nvPr/>
        </p:nvSpPr>
        <p:spPr>
          <a:xfrm>
            <a:off x="1176969" y="3369939"/>
            <a:ext cx="3780161" cy="3773242"/>
          </a:xfrm>
          <a:prstGeom prst="ellipse">
            <a:avLst/>
          </a:prstGeom>
          <a:solidFill>
            <a:srgbClr val="FF6600">
              <a:alpha val="62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7731"/>
            <a:r>
              <a:rPr lang="en-US" sz="897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ID" sz="89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CB4B359D-912C-4E43-84CE-34CE4D43D492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0">
            <a:extLst>
              <a:ext uri="{FF2B5EF4-FFF2-40B4-BE49-F238E27FC236}">
                <a16:creationId xmlns:a16="http://schemas.microsoft.com/office/drawing/2014/main" id="{D384A422-9C5A-3E4C-BF2E-140A115C1AE0}"/>
              </a:ext>
            </a:extLst>
          </p:cNvPr>
          <p:cNvSpPr txBox="1">
            <a:spLocks/>
          </p:cNvSpPr>
          <p:nvPr/>
        </p:nvSpPr>
        <p:spPr>
          <a:xfrm>
            <a:off x="314749" y="120732"/>
            <a:ext cx="40026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E5BB9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CN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 </a:t>
            </a: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2647949"/>
            <a:ext cx="76200" cy="76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067049"/>
            <a:ext cx="76200" cy="76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3486149"/>
            <a:ext cx="76200" cy="76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299" y="1348746"/>
            <a:ext cx="5005705" cy="2423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05" dirty="0">
                <a:solidFill>
                  <a:srgbClr val="FF7E00"/>
                </a:solidFill>
                <a:latin typeface="Montserrat SemiBold"/>
                <a:cs typeface="Montserrat SemiBold"/>
              </a:rPr>
              <a:t>The</a:t>
            </a:r>
            <a:r>
              <a:rPr sz="165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650" b="1" spc="-120" dirty="0">
                <a:solidFill>
                  <a:srgbClr val="FF7E00"/>
                </a:solidFill>
                <a:latin typeface="Montserrat SemiBold"/>
                <a:cs typeface="Montserrat SemiBold"/>
              </a:rPr>
              <a:t>Anatomy</a:t>
            </a:r>
            <a:r>
              <a:rPr sz="165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650" b="1" spc="-80" dirty="0">
                <a:solidFill>
                  <a:srgbClr val="FF7E00"/>
                </a:solidFill>
                <a:latin typeface="Montserrat SemiBold"/>
                <a:cs typeface="Montserrat SemiBold"/>
              </a:rPr>
              <a:t>of</a:t>
            </a:r>
            <a:r>
              <a:rPr sz="16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65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a</a:t>
            </a:r>
            <a:r>
              <a:rPr sz="165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650" b="1" spc="-125" dirty="0">
                <a:solidFill>
                  <a:srgbClr val="FF7E00"/>
                </a:solidFill>
                <a:latin typeface="Montserrat SemiBold"/>
                <a:cs typeface="Montserrat SemiBold"/>
              </a:rPr>
              <a:t>Custom</a:t>
            </a:r>
            <a:r>
              <a:rPr sz="16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65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Battery</a:t>
            </a:r>
            <a:r>
              <a:rPr sz="165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6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Pack</a:t>
            </a:r>
            <a:endParaRPr sz="1650" dirty="0">
              <a:latin typeface="Montserrat SemiBold"/>
              <a:cs typeface="Montserrat SemiBold"/>
            </a:endParaRPr>
          </a:p>
          <a:p>
            <a:pPr marL="12700" marR="69215">
              <a:lnSpc>
                <a:spcPct val="108700"/>
              </a:lnSpc>
              <a:spcBef>
                <a:spcPts val="950"/>
              </a:spcBef>
            </a:pP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packs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are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source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any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portable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or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remote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device.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The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fundamental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building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block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cell,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which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has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fixed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voltage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defined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by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374050"/>
                </a:solidFill>
                <a:latin typeface="Montserrat"/>
                <a:cs typeface="Montserrat"/>
              </a:rPr>
              <a:t>its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chemistry.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While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cell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voltage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relatively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constant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within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chemistry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family,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capacity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varies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with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physical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size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cell.</a:t>
            </a:r>
            <a:endParaRPr sz="1150" dirty="0">
              <a:latin typeface="Montserrat"/>
              <a:cs typeface="Montserrat"/>
            </a:endParaRPr>
          </a:p>
          <a:p>
            <a:pPr marL="332740" lvl="1" indent="-16827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32740" algn="l"/>
              </a:tabLst>
            </a:pPr>
            <a:r>
              <a:rPr sz="1200" b="1" spc="-100" dirty="0">
                <a:solidFill>
                  <a:srgbClr val="1F2937"/>
                </a:solidFill>
                <a:latin typeface="Montserrat SemiBold"/>
                <a:cs typeface="Montserrat SemiBold"/>
              </a:rPr>
              <a:t>Understanding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Battery</a:t>
            </a:r>
            <a:r>
              <a:rPr sz="120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Packs</a:t>
            </a:r>
            <a:endParaRPr sz="1200" dirty="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Exploring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85" dirty="0">
                <a:solidFill>
                  <a:srgbClr val="374050"/>
                </a:solidFill>
                <a:latin typeface="Montserrat"/>
                <a:cs typeface="Montserrat"/>
              </a:rPr>
              <a:t>how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voltage,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capacity,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configuration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determine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battery's</a:t>
            </a:r>
            <a:r>
              <a:rPr sz="10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35" dirty="0">
                <a:solidFill>
                  <a:srgbClr val="374050"/>
                </a:solidFill>
                <a:latin typeface="Montserrat"/>
                <a:cs typeface="Montserrat"/>
              </a:rPr>
              <a:t>capabilities.</a:t>
            </a:r>
            <a:endParaRPr sz="1000" dirty="0">
              <a:latin typeface="Montserrat"/>
              <a:cs typeface="Montserrat"/>
            </a:endParaRPr>
          </a:p>
          <a:p>
            <a:pPr marL="362585" lvl="1" indent="-198120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362585" algn="l"/>
              </a:tabLst>
            </a:pPr>
            <a:r>
              <a:rPr sz="1200" b="1" spc="-110" dirty="0">
                <a:solidFill>
                  <a:srgbClr val="1F2937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Role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1F2937"/>
                </a:solidFill>
                <a:latin typeface="Montserrat SemiBold"/>
                <a:cs typeface="Montserrat SemiBold"/>
              </a:rPr>
              <a:t>of</a:t>
            </a:r>
            <a:r>
              <a:rPr sz="1200" b="1" spc="-2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Smart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Battery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Packs</a:t>
            </a:r>
            <a:endParaRPr sz="1200" dirty="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Intelligent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subsystems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with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advanced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90" dirty="0">
                <a:solidFill>
                  <a:srgbClr val="374050"/>
                </a:solidFill>
                <a:latin typeface="Montserrat"/>
                <a:cs typeface="Montserrat"/>
              </a:rPr>
              <a:t>BMS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features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optimization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safety.</a:t>
            </a:r>
            <a:endParaRPr sz="1000" dirty="0">
              <a:latin typeface="Montserrat"/>
              <a:cs typeface="Montserrat"/>
            </a:endParaRPr>
          </a:p>
          <a:p>
            <a:pPr marL="362585" lvl="1" indent="-198120">
              <a:lnSpc>
                <a:spcPct val="100000"/>
              </a:lnSpc>
              <a:spcBef>
                <a:spcPts val="625"/>
              </a:spcBef>
              <a:buAutoNum type="arabicPeriod" startAt="3"/>
              <a:tabLst>
                <a:tab pos="362585" algn="l"/>
              </a:tabLst>
            </a:pPr>
            <a:r>
              <a:rPr sz="1200" b="1" spc="-150" dirty="0">
                <a:solidFill>
                  <a:srgbClr val="1F2937"/>
                </a:solidFill>
                <a:latin typeface="Montserrat SemiBold"/>
                <a:cs typeface="Montserrat SemiBold"/>
              </a:rPr>
              <a:t>Why</a:t>
            </a:r>
            <a:r>
              <a:rPr sz="1200" b="1" spc="-3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solidFill>
                  <a:srgbClr val="1F2937"/>
                </a:solidFill>
                <a:latin typeface="Montserrat SemiBold"/>
                <a:cs typeface="Montserrat SemiBold"/>
              </a:rPr>
              <a:t>Advanced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Lithium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Chemistry</a:t>
            </a:r>
            <a:r>
              <a:rPr sz="1200" b="1" spc="-3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65" dirty="0">
                <a:solidFill>
                  <a:srgbClr val="1F2937"/>
                </a:solidFill>
                <a:latin typeface="Montserrat SemiBold"/>
                <a:cs typeface="Montserrat SemiBold"/>
              </a:rPr>
              <a:t>is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0" dirty="0">
                <a:solidFill>
                  <a:srgbClr val="1F2937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Standard</a:t>
            </a:r>
            <a:endParaRPr sz="1200" dirty="0">
              <a:latin typeface="Montserrat SemiBold"/>
              <a:cs typeface="Montserrat SemiBold"/>
            </a:endParaRPr>
          </a:p>
          <a:p>
            <a:pPr marL="164465">
              <a:lnSpc>
                <a:spcPct val="100000"/>
              </a:lnSpc>
              <a:spcBef>
                <a:spcPts val="35"/>
              </a:spcBef>
            </a:pPr>
            <a:r>
              <a:rPr sz="1000" spc="-60" dirty="0">
                <a:solidFill>
                  <a:srgbClr val="374050"/>
                </a:solidFill>
                <a:latin typeface="Montserrat"/>
                <a:cs typeface="Montserrat"/>
              </a:rPr>
              <a:t>Superior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374050"/>
                </a:solidFill>
                <a:latin typeface="Montserrat"/>
                <a:cs typeface="Montserrat"/>
              </a:rPr>
              <a:t>performance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capabilities</a:t>
            </a:r>
            <a:r>
              <a:rPr sz="10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374050"/>
                </a:solidFill>
                <a:latin typeface="Montserrat"/>
                <a:cs typeface="Montserrat"/>
              </a:rPr>
              <a:t>demanding</a:t>
            </a:r>
            <a:r>
              <a:rPr sz="10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374050"/>
                </a:solidFill>
                <a:latin typeface="Montserrat"/>
                <a:cs typeface="Montserrat"/>
              </a:rPr>
              <a:t>applications.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0500" cy="7448550"/>
            </a:xfrm>
            <a:custGeom>
              <a:avLst/>
              <a:gdLst/>
              <a:ahLst/>
              <a:cxnLst/>
              <a:rect l="l" t="t" r="r" b="b"/>
              <a:pathLst>
                <a:path w="190500" h="7448550">
                  <a:moveTo>
                    <a:pt x="0" y="7448549"/>
                  </a:moveTo>
                  <a:lnTo>
                    <a:pt x="190499" y="7448549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5</a:t>
            </a:fld>
            <a:endParaRPr sz="950">
              <a:latin typeface="Suisse Int'l"/>
              <a:cs typeface="Suisse Int'l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4BA8D8C-8C49-344D-B5BC-01A77C5A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49" y="549104"/>
            <a:ext cx="4874895" cy="300082"/>
          </a:xfrm>
        </p:spPr>
        <p:txBody>
          <a:bodyPr/>
          <a:lstStyle/>
          <a:p>
            <a:r>
              <a:rPr lang="en-CN" dirty="0"/>
              <a:t>Section 1 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E4096504-1A5D-7C4D-82C3-AA314A03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9">
            <a:extLst>
              <a:ext uri="{FF2B5EF4-FFF2-40B4-BE49-F238E27FC236}">
                <a16:creationId xmlns:a16="http://schemas.microsoft.com/office/drawing/2014/main" id="{56B9623D-CBA6-2947-B136-D22D5E28552C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3994802-FF2B-A07D-E615-A5017E018F91}"/>
              </a:ext>
            </a:extLst>
          </p:cNvPr>
          <p:cNvGrpSpPr>
            <a:grpSpLocks noChangeAspect="1"/>
          </p:cNvGrpSpPr>
          <p:nvPr/>
        </p:nvGrpSpPr>
        <p:grpSpPr>
          <a:xfrm>
            <a:off x="316608" y="3197763"/>
            <a:ext cx="5042702" cy="3438231"/>
            <a:chOff x="-569748" y="-1493904"/>
            <a:chExt cx="9734786" cy="6637404"/>
          </a:xfrm>
        </p:grpSpPr>
        <p:pic>
          <p:nvPicPr>
            <p:cNvPr id="10" name="图片 9" descr="黑暗中的灯光&#10;&#10;中度可信度描述已自动生成">
              <a:extLst>
                <a:ext uri="{FF2B5EF4-FFF2-40B4-BE49-F238E27FC236}">
                  <a16:creationId xmlns:a16="http://schemas.microsoft.com/office/drawing/2014/main" id="{E29FC096-9BD1-13E7-DC35-0C445445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0"/>
              <a:ext cx="8229600" cy="5143500"/>
            </a:xfrm>
            <a:prstGeom prst="rect">
              <a:avLst/>
            </a:prstGeom>
          </p:spPr>
        </p:pic>
        <p:pic>
          <p:nvPicPr>
            <p:cNvPr id="11" name="图片 10" descr="图片包含 游戏机&#10;&#10;描述已自动生成">
              <a:extLst>
                <a:ext uri="{FF2B5EF4-FFF2-40B4-BE49-F238E27FC236}">
                  <a16:creationId xmlns:a16="http://schemas.microsoft.com/office/drawing/2014/main" id="{5188A44B-12B7-5371-E839-CE6008E7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0"/>
              <a:ext cx="8229600" cy="5143500"/>
            </a:xfrm>
            <a:prstGeom prst="rect">
              <a:avLst/>
            </a:prstGeom>
          </p:spPr>
        </p:pic>
        <p:pic>
          <p:nvPicPr>
            <p:cNvPr id="12" name="图片 11" descr="图片包含 黑暗, 桌子, 游戏机, 房间&#10;&#10;描述已自动生成">
              <a:extLst>
                <a:ext uri="{FF2B5EF4-FFF2-40B4-BE49-F238E27FC236}">
                  <a16:creationId xmlns:a16="http://schemas.microsoft.com/office/drawing/2014/main" id="{6A677BFA-83E6-DCC2-C919-70EE5621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-838200"/>
              <a:ext cx="8229600" cy="5143500"/>
            </a:xfrm>
            <a:prstGeom prst="rect">
              <a:avLst/>
            </a:prstGeom>
          </p:spPr>
        </p:pic>
        <p:pic>
          <p:nvPicPr>
            <p:cNvPr id="14" name="图片 13" descr="电脑截图&#10;&#10;低可信度描述已自动生成">
              <a:extLst>
                <a:ext uri="{FF2B5EF4-FFF2-40B4-BE49-F238E27FC236}">
                  <a16:creationId xmlns:a16="http://schemas.microsoft.com/office/drawing/2014/main" id="{CD7A1756-2700-F8B0-FD61-D23B0E18D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-914400"/>
              <a:ext cx="8229600" cy="5143500"/>
            </a:xfrm>
            <a:prstGeom prst="rect">
              <a:avLst/>
            </a:prstGeom>
          </p:spPr>
        </p:pic>
        <p:pic>
          <p:nvPicPr>
            <p:cNvPr id="15" name="图片 14" descr="图片包含 游戏机&#10;&#10;描述已自动生成">
              <a:extLst>
                <a:ext uri="{FF2B5EF4-FFF2-40B4-BE49-F238E27FC236}">
                  <a16:creationId xmlns:a16="http://schemas.microsoft.com/office/drawing/2014/main" id="{6A91B97D-5D06-BF4A-F808-29C909A17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9748" y="-738555"/>
              <a:ext cx="8229600" cy="5143500"/>
            </a:xfrm>
            <a:prstGeom prst="rect">
              <a:avLst/>
            </a:prstGeom>
          </p:spPr>
        </p:pic>
        <p:pic>
          <p:nvPicPr>
            <p:cNvPr id="16" name="图片 15" descr="黑色的游戏机&#10;&#10;低可信度描述已自动生成">
              <a:extLst>
                <a:ext uri="{FF2B5EF4-FFF2-40B4-BE49-F238E27FC236}">
                  <a16:creationId xmlns:a16="http://schemas.microsoft.com/office/drawing/2014/main" id="{178009FF-2E00-A7A1-A215-99F49BD9D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0"/>
              <a:ext cx="8229600" cy="5143500"/>
            </a:xfrm>
            <a:prstGeom prst="rect">
              <a:avLst/>
            </a:prstGeom>
          </p:spPr>
        </p:pic>
        <p:pic>
          <p:nvPicPr>
            <p:cNvPr id="17" name="图片 16" descr="黑色的游戏机&#10;&#10;低可信度描述已自动生成">
              <a:extLst>
                <a:ext uri="{FF2B5EF4-FFF2-40B4-BE49-F238E27FC236}">
                  <a16:creationId xmlns:a16="http://schemas.microsoft.com/office/drawing/2014/main" id="{A6C28FBA-D29F-AFCD-9B59-F08A4D31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-7034"/>
              <a:ext cx="8229600" cy="5143500"/>
            </a:xfrm>
            <a:prstGeom prst="rect">
              <a:avLst/>
            </a:prstGeom>
          </p:spPr>
        </p:pic>
        <p:pic>
          <p:nvPicPr>
            <p:cNvPr id="18" name="图片 17" descr="图标&#10;&#10;低可信度描述已自动生成">
              <a:extLst>
                <a:ext uri="{FF2B5EF4-FFF2-40B4-BE49-F238E27FC236}">
                  <a16:creationId xmlns:a16="http://schemas.microsoft.com/office/drawing/2014/main" id="{419FCBFF-660B-09C7-8203-E0DF6DD2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-1493904"/>
              <a:ext cx="8229600" cy="514350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EFA80AB-9EAD-E02E-0010-2D243EB8706C}"/>
                </a:ext>
              </a:extLst>
            </p:cNvPr>
            <p:cNvGrpSpPr/>
            <p:nvPr/>
          </p:nvGrpSpPr>
          <p:grpSpPr>
            <a:xfrm>
              <a:off x="5422037" y="1383606"/>
              <a:ext cx="3608001" cy="936122"/>
              <a:chOff x="5422037" y="1383606"/>
              <a:chExt cx="3608001" cy="936122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04A7F3C-E263-BA79-65ED-B073D4BE7122}"/>
                  </a:ext>
                </a:extLst>
              </p:cNvPr>
              <p:cNvSpPr/>
              <p:nvPr/>
            </p:nvSpPr>
            <p:spPr>
              <a:xfrm>
                <a:off x="5422037" y="1383606"/>
                <a:ext cx="180032" cy="180032"/>
              </a:xfrm>
              <a:prstGeom prst="ellipse">
                <a:avLst/>
              </a:prstGeom>
              <a:solidFill>
                <a:schemeClr val="accent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BC439096-5CB0-0BDD-18B0-5069CB1542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7873" y="1409442"/>
                <a:ext cx="128360" cy="1283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D9292595-74DC-B167-8950-EE490C07E8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4053" y="14556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429C29B0-33AD-D61C-003D-A381ECE74FCA}"/>
                  </a:ext>
                </a:extLst>
              </p:cNvPr>
              <p:cNvCxnSpPr>
                <a:stCxn id="25" idx="4"/>
              </p:cNvCxnSpPr>
              <p:nvPr/>
            </p:nvCxnSpPr>
            <p:spPr>
              <a:xfrm>
                <a:off x="5512053" y="1491622"/>
                <a:ext cx="738088" cy="432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AEF421CA-A1E2-F18F-2C62-BF0E18F5D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0141" y="1923678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C32FEFFB-67D2-92FB-A1C1-E0273FAE7C1F}"/>
                  </a:ext>
                </a:extLst>
              </p:cNvPr>
              <p:cNvSpPr/>
              <p:nvPr/>
            </p:nvSpPr>
            <p:spPr>
              <a:xfrm>
                <a:off x="6830024" y="1455620"/>
                <a:ext cx="2200014" cy="8641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方正兰亭纤黑_GBK" panose="02000000000000000000" pitchFamily="2" charset="-122"/>
                    <a:cs typeface="Arial" panose="020B0604020202020204" pitchFamily="34" charset="0"/>
                  </a:rPr>
                  <a:t>Tailor-Made Structural Design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方正兰亭纤黑_GBK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D287322-3C09-3C6C-FAE1-8AD9E5C5BE7D}"/>
                </a:ext>
              </a:extLst>
            </p:cNvPr>
            <p:cNvGrpSpPr/>
            <p:nvPr/>
          </p:nvGrpSpPr>
          <p:grpSpPr>
            <a:xfrm>
              <a:off x="5422037" y="2618970"/>
              <a:ext cx="3743001" cy="1006117"/>
              <a:chOff x="5422037" y="2618970"/>
              <a:chExt cx="3743001" cy="1006117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8024FD08-1F6A-F5DD-94A5-F7195454E6E4}"/>
                  </a:ext>
                </a:extLst>
              </p:cNvPr>
              <p:cNvSpPr/>
              <p:nvPr/>
            </p:nvSpPr>
            <p:spPr>
              <a:xfrm>
                <a:off x="5422037" y="2618970"/>
                <a:ext cx="180032" cy="180032"/>
              </a:xfrm>
              <a:prstGeom prst="ellipse">
                <a:avLst/>
              </a:prstGeom>
              <a:solidFill>
                <a:schemeClr val="accent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F6E88-ED35-6622-91F4-3F909F6CD3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7873" y="2644806"/>
                <a:ext cx="128360" cy="1283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3EFCE6E1-3EB2-7441-66FB-4AB4F9739D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4053" y="26909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E53E990A-F2F9-7BE3-667F-A20208A640DA}"/>
                  </a:ext>
                </a:extLst>
              </p:cNvPr>
              <p:cNvCxnSpPr>
                <a:stCxn id="33" idx="4"/>
              </p:cNvCxnSpPr>
              <p:nvPr/>
            </p:nvCxnSpPr>
            <p:spPr>
              <a:xfrm>
                <a:off x="5512053" y="2726986"/>
                <a:ext cx="738088" cy="432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EF96E4A5-76C3-DBAC-8407-300E3B9B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0141" y="3159042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0E195541-5950-F478-D262-9069A2CD686E}"/>
                  </a:ext>
                </a:extLst>
              </p:cNvPr>
              <p:cNvSpPr/>
              <p:nvPr/>
            </p:nvSpPr>
            <p:spPr>
              <a:xfrm>
                <a:off x="6898213" y="2860557"/>
                <a:ext cx="2266825" cy="7645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方正兰亭纤黑_GBK" panose="02000000000000000000" pitchFamily="2" charset="-122"/>
                    <a:cs typeface="Arial" panose="020B0604020202020204" pitchFamily="34" charset="0"/>
                  </a:rPr>
                  <a:t>Tailor-Made Battery Cells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方正兰亭纤黑_GBK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2F9B8C9-A07B-5550-CF75-5671136FCED1}"/>
                </a:ext>
              </a:extLst>
            </p:cNvPr>
            <p:cNvGrpSpPr/>
            <p:nvPr/>
          </p:nvGrpSpPr>
          <p:grpSpPr>
            <a:xfrm>
              <a:off x="-382880" y="1592213"/>
              <a:ext cx="4497774" cy="1439212"/>
              <a:chOff x="-382880" y="1592213"/>
              <a:chExt cx="4497774" cy="1439212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A83A02A3-2836-8891-D50E-8BC3B4F9185C}"/>
                  </a:ext>
                </a:extLst>
              </p:cNvPr>
              <p:cNvSpPr/>
              <p:nvPr/>
            </p:nvSpPr>
            <p:spPr>
              <a:xfrm>
                <a:off x="3934862" y="2851393"/>
                <a:ext cx="180032" cy="180032"/>
              </a:xfrm>
              <a:prstGeom prst="ellipse">
                <a:avLst/>
              </a:prstGeom>
              <a:solidFill>
                <a:schemeClr val="accent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4C5AE54B-BB63-1071-549A-40DF0CEC28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59650" y="2876181"/>
                <a:ext cx="130456" cy="13045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EEC3223-1AC2-CBA2-0DD9-57AC492771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6878" y="2923409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83DD357D-94CB-B31F-9EFC-D9E7F67059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43093" y="2211720"/>
                <a:ext cx="969233" cy="7200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EF0B5613-5BCE-FC23-1016-EAAED9687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5685" y="2211720"/>
                <a:ext cx="8974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EB9F1510-A309-4262-E886-EF1EEE784BC8}"/>
                  </a:ext>
                </a:extLst>
              </p:cNvPr>
              <p:cNvSpPr/>
              <p:nvPr/>
            </p:nvSpPr>
            <p:spPr>
              <a:xfrm>
                <a:off x="-382880" y="1592213"/>
                <a:ext cx="2587653" cy="93612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方正兰亭纤黑_GBK" panose="02000000000000000000" pitchFamily="2" charset="-122"/>
                    <a:cs typeface="Arial" panose="020B0604020202020204" pitchFamily="34" charset="0"/>
                  </a:rPr>
                  <a:t>Tailor-made BMS/Power Supplies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方正兰亭纤黑_GBK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68294CC-CD2D-A9C4-2859-4FB6CBC3ACD3}"/>
                </a:ext>
              </a:extLst>
            </p:cNvPr>
            <p:cNvGrpSpPr/>
            <p:nvPr/>
          </p:nvGrpSpPr>
          <p:grpSpPr>
            <a:xfrm>
              <a:off x="-76296" y="2859782"/>
              <a:ext cx="2695931" cy="1445514"/>
              <a:chOff x="-76296" y="2859782"/>
              <a:chExt cx="2695931" cy="1445514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E13A81FB-2348-A97C-3DEA-72C39811998A}"/>
                  </a:ext>
                </a:extLst>
              </p:cNvPr>
              <p:cNvSpPr/>
              <p:nvPr/>
            </p:nvSpPr>
            <p:spPr>
              <a:xfrm>
                <a:off x="2439603" y="2859782"/>
                <a:ext cx="180032" cy="180032"/>
              </a:xfrm>
              <a:prstGeom prst="ellipse">
                <a:avLst/>
              </a:prstGeom>
              <a:solidFill>
                <a:schemeClr val="accent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A5A78F4-9D83-2E9A-FEA6-D06466F8B5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5439" y="2885618"/>
                <a:ext cx="128360" cy="1283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233FFB53-6826-2051-A311-4789CC9736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11619" y="2931798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ura"/>
                  <a:ea typeface="+mn-ea"/>
                  <a:cs typeface="+mn-cs"/>
                </a:endParaRPr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C7C1AB1A-74D3-EDA6-4BAD-6CFA643FE3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66963" y="2974832"/>
                <a:ext cx="158188" cy="752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67F080C0-2E0D-6716-E37D-2B0879FE2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5685" y="3727642"/>
                <a:ext cx="2212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27294EE9-6E3D-347A-8FF0-12BB91FE9DF7}"/>
                  </a:ext>
                </a:extLst>
              </p:cNvPr>
              <p:cNvSpPr/>
              <p:nvPr/>
            </p:nvSpPr>
            <p:spPr>
              <a:xfrm>
                <a:off x="-76296" y="3619628"/>
                <a:ext cx="2236030" cy="68566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方正兰亭纤黑_GBK" panose="02000000000000000000" pitchFamily="2" charset="-122"/>
                    <a:cs typeface="Arial" panose="020B0604020202020204" pitchFamily="34" charset="0"/>
                  </a:rPr>
                  <a:t>Selection of Connectors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方正兰亭纤黑_GBK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519567"/>
            <a:ext cx="5453380" cy="1417632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700" b="1" spc="-85" dirty="0">
                <a:solidFill>
                  <a:srgbClr val="2E5BB9"/>
                </a:solidFill>
                <a:latin typeface="Montserrat"/>
                <a:cs typeface="Montserrat"/>
              </a:rPr>
              <a:t>1.1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0" dirty="0">
                <a:solidFill>
                  <a:srgbClr val="2E5BB9"/>
                </a:solidFill>
                <a:latin typeface="Montserrat"/>
                <a:cs typeface="Montserrat"/>
              </a:rPr>
              <a:t>Understanding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50" dirty="0">
                <a:solidFill>
                  <a:srgbClr val="2E5BB9"/>
                </a:solidFill>
                <a:latin typeface="Montserrat"/>
                <a:cs typeface="Montserrat"/>
              </a:rPr>
              <a:t>Packs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14" dirty="0">
                <a:solidFill>
                  <a:srgbClr val="2E5BB9"/>
                </a:solidFill>
                <a:latin typeface="Montserrat"/>
                <a:cs typeface="Montserrat"/>
              </a:rPr>
              <a:t>(Part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1)</a:t>
            </a:r>
            <a:endParaRPr sz="1700" dirty="0">
              <a:latin typeface="Montserrat"/>
              <a:cs typeface="Montserrat"/>
            </a:endParaRPr>
          </a:p>
          <a:p>
            <a:pPr marL="12700" marR="5080">
              <a:lnSpc>
                <a:spcPct val="104200"/>
              </a:lnSpc>
              <a:spcBef>
                <a:spcPts val="630"/>
              </a:spcBef>
            </a:pPr>
            <a:endParaRPr lang="en-CA" sz="1050" spc="-60" dirty="0">
              <a:latin typeface="Montserrat"/>
              <a:cs typeface="Montserrat"/>
            </a:endParaRPr>
          </a:p>
          <a:p>
            <a:pPr marL="12700" marR="5080">
              <a:lnSpc>
                <a:spcPct val="104200"/>
              </a:lnSpc>
              <a:spcBef>
                <a:spcPts val="630"/>
              </a:spcBef>
            </a:pPr>
            <a:r>
              <a:rPr sz="1050" spc="-60" dirty="0">
                <a:latin typeface="Montserrat"/>
                <a:cs typeface="Montserrat"/>
              </a:rPr>
              <a:t>Battery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packs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are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power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source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for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portable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or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remote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device.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The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fundamental </a:t>
            </a:r>
            <a:r>
              <a:rPr sz="1050" spc="-55" dirty="0">
                <a:latin typeface="Montserrat"/>
                <a:cs typeface="Montserrat"/>
              </a:rPr>
              <a:t>building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block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battery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cell,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which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has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fixed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voltage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defined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by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its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chemistry.</a:t>
            </a:r>
            <a:r>
              <a:rPr sz="1050" spc="-10" dirty="0">
                <a:latin typeface="Montserrat"/>
                <a:cs typeface="Montserrat"/>
              </a:rPr>
              <a:t> While </a:t>
            </a:r>
            <a:r>
              <a:rPr sz="1050" spc="-55" dirty="0">
                <a:latin typeface="Montserrat"/>
                <a:cs typeface="Montserrat"/>
              </a:rPr>
              <a:t>cell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voltage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relatively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constant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within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chemistry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family,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capacity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varies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with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physical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size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cell.</a:t>
            </a:r>
            <a:endParaRPr sz="1050" dirty="0">
              <a:latin typeface="Montserrat"/>
              <a:cs typeface="Montserra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6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52835F-3AD7-B640-A63A-F23C49C8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5">
            <a:extLst>
              <a:ext uri="{FF2B5EF4-FFF2-40B4-BE49-F238E27FC236}">
                <a16:creationId xmlns:a16="http://schemas.microsoft.com/office/drawing/2014/main" id="{AE1D4A91-2042-2F45-B579-004EEBC92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20" b="26062"/>
          <a:stretch/>
        </p:blipFill>
        <p:spPr>
          <a:xfrm>
            <a:off x="173886" y="2188279"/>
            <a:ext cx="3377564" cy="1966084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3A8D1B7F-30AB-D948-AB1E-534F9A852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643" y="4439528"/>
            <a:ext cx="3685771" cy="23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B7A12F37-46DE-5240-84A6-56D51E70B93E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549370"/>
            <a:ext cx="3596004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85" dirty="0">
                <a:solidFill>
                  <a:srgbClr val="2E5BB9"/>
                </a:solidFill>
                <a:latin typeface="Montserrat"/>
                <a:cs typeface="Montserrat"/>
              </a:rPr>
              <a:t>1.1</a:t>
            </a:r>
            <a:r>
              <a:rPr sz="15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35" dirty="0">
                <a:solidFill>
                  <a:srgbClr val="2E5BB9"/>
                </a:solidFill>
                <a:latin typeface="Montserrat"/>
                <a:cs typeface="Montserrat"/>
              </a:rPr>
              <a:t>Understanding</a:t>
            </a:r>
            <a:r>
              <a:rPr sz="15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2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55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50" dirty="0">
                <a:solidFill>
                  <a:srgbClr val="2E5BB9"/>
                </a:solidFill>
                <a:latin typeface="Montserrat"/>
                <a:cs typeface="Montserrat"/>
              </a:rPr>
              <a:t>Packs</a:t>
            </a:r>
            <a:r>
              <a:rPr sz="15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114" dirty="0">
                <a:solidFill>
                  <a:srgbClr val="2E5BB9"/>
                </a:solidFill>
                <a:latin typeface="Montserrat"/>
                <a:cs typeface="Montserrat"/>
              </a:rPr>
              <a:t>(Part</a:t>
            </a:r>
            <a:r>
              <a:rPr sz="15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550" b="1" spc="-25" dirty="0">
                <a:solidFill>
                  <a:srgbClr val="2E5BB9"/>
                </a:solidFill>
                <a:latin typeface="Montserrat"/>
                <a:cs typeface="Montserrat"/>
              </a:rPr>
              <a:t>2)</a:t>
            </a:r>
            <a:endParaRPr sz="155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799" y="927116"/>
            <a:ext cx="5452110" cy="348351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93980">
              <a:lnSpc>
                <a:spcPct val="99000"/>
              </a:lnSpc>
              <a:spcBef>
                <a:spcPts val="120"/>
              </a:spcBef>
            </a:pPr>
            <a:r>
              <a:rPr sz="1050" spc="-80" dirty="0">
                <a:latin typeface="Montserrat"/>
                <a:cs typeface="Montserrat"/>
              </a:rPr>
              <a:t>To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meet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your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application's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power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requirements,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custom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battery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pack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is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designed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combining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cells </a:t>
            </a:r>
            <a:r>
              <a:rPr sz="1050" spc="-55" dirty="0">
                <a:latin typeface="Montserrat"/>
                <a:cs typeface="Montserrat"/>
              </a:rPr>
              <a:t>to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achieve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necessary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voltage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capacity.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The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final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design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is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determined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device's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needs: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its </a:t>
            </a:r>
            <a:r>
              <a:rPr sz="1050" spc="-50" dirty="0">
                <a:latin typeface="Montserrat"/>
                <a:cs typeface="Montserrat"/>
              </a:rPr>
              <a:t>operating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voltage,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load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current,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required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runtime,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recharge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time,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well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environmental </a:t>
            </a:r>
            <a:r>
              <a:rPr sz="1050" spc="-45" dirty="0">
                <a:latin typeface="Montserrat"/>
                <a:cs typeface="Montserrat"/>
              </a:rPr>
              <a:t>conditions,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physical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space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constraints,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weight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limitations,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regulatory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mandates.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The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number,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size,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configuration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cells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define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pack's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final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form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factor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weight.</a:t>
            </a:r>
            <a:endParaRPr lang="en-CA" sz="1050" spc="-10" dirty="0">
              <a:latin typeface="Montserrat"/>
              <a:cs typeface="Montserrat"/>
            </a:endParaRPr>
          </a:p>
          <a:p>
            <a:pPr marL="12700" marR="93980">
              <a:lnSpc>
                <a:spcPct val="99000"/>
              </a:lnSpc>
              <a:spcBef>
                <a:spcPts val="120"/>
              </a:spcBef>
            </a:pPr>
            <a:endParaRPr sz="1050" dirty="0">
              <a:latin typeface="Montserrat"/>
              <a:cs typeface="Montserrat"/>
            </a:endParaRPr>
          </a:p>
          <a:p>
            <a:pPr marL="241300" marR="174625" indent="-228600">
              <a:lnSpc>
                <a:spcPct val="100699"/>
              </a:lnSpc>
              <a:spcBef>
                <a:spcPts val="560"/>
              </a:spcBef>
              <a:buFont typeface="+mj-lt"/>
              <a:buAutoNum type="arabicPeriod"/>
            </a:pPr>
            <a:r>
              <a:rPr sz="10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Operating</a:t>
            </a:r>
            <a:r>
              <a:rPr sz="105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&amp;</a:t>
            </a:r>
            <a:r>
              <a:rPr sz="10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System</a:t>
            </a:r>
            <a:r>
              <a:rPr sz="10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Requirements:</a:t>
            </a:r>
            <a:r>
              <a:rPr sz="10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Your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system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must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be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designed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to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handle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voltage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window </a:t>
            </a:r>
            <a:r>
              <a:rPr sz="1050" spc="-40" dirty="0">
                <a:latin typeface="Montserrat"/>
                <a:cs typeface="Montserrat"/>
              </a:rPr>
              <a:t>fluctuation.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If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your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system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needs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to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operate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while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charging,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it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must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also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accept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charging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voltage, </a:t>
            </a:r>
            <a:r>
              <a:rPr sz="1050" spc="-55" dirty="0">
                <a:latin typeface="Montserrat"/>
                <a:cs typeface="Montserrat"/>
              </a:rPr>
              <a:t>which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is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always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higher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than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battery's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fully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charged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voltage.</a:t>
            </a:r>
            <a:endParaRPr lang="en-CA" sz="1050" spc="-10" dirty="0">
              <a:latin typeface="Montserrat"/>
              <a:cs typeface="Montserrat"/>
            </a:endParaRPr>
          </a:p>
          <a:p>
            <a:pPr marL="241300" marR="174625" indent="-228600">
              <a:lnSpc>
                <a:spcPct val="100699"/>
              </a:lnSpc>
              <a:spcBef>
                <a:spcPts val="560"/>
              </a:spcBef>
              <a:buFont typeface="+mj-lt"/>
              <a:buAutoNum type="arabicPeriod"/>
            </a:pPr>
            <a:endParaRPr sz="1050" dirty="0">
              <a:latin typeface="Montserrat"/>
              <a:cs typeface="Montserrat"/>
            </a:endParaRPr>
          </a:p>
          <a:p>
            <a:pPr marL="241300" marR="5080" indent="-228600">
              <a:lnSpc>
                <a:spcPct val="100699"/>
              </a:lnSpc>
              <a:spcBef>
                <a:spcPts val="565"/>
              </a:spcBef>
              <a:buFont typeface="+mj-lt"/>
              <a:buAutoNum type="arabicPeriod"/>
            </a:pPr>
            <a:r>
              <a:rPr sz="1050" b="1" spc="-55" dirty="0">
                <a:solidFill>
                  <a:srgbClr val="2E5BB9"/>
                </a:solidFill>
                <a:latin typeface="Montserrat SemiBold"/>
                <a:cs typeface="Montserrat SemiBold"/>
              </a:rPr>
              <a:t>Environmental</a:t>
            </a:r>
            <a:r>
              <a:rPr sz="105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Considerations:</a:t>
            </a:r>
            <a:r>
              <a:rPr sz="10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The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pack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design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must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account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for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your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specific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operating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environment, </a:t>
            </a:r>
            <a:r>
              <a:rPr sz="1050" spc="-60" dirty="0">
                <a:latin typeface="Montserrat"/>
                <a:cs typeface="Montserrat"/>
              </a:rPr>
              <a:t>temperature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ranges,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exposure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conditions.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A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battery's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effective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capacity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decreases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at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higher </a:t>
            </a:r>
            <a:r>
              <a:rPr sz="1050" spc="-50" dirty="0">
                <a:latin typeface="Montserrat"/>
                <a:cs typeface="Montserrat"/>
              </a:rPr>
              <a:t>discharge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rates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or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lower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temperatures.</a:t>
            </a:r>
            <a:endParaRPr lang="en-CA" sz="1050" spc="-10" dirty="0">
              <a:latin typeface="Montserrat"/>
              <a:cs typeface="Montserrat"/>
            </a:endParaRPr>
          </a:p>
          <a:p>
            <a:pPr marL="241300" marR="5080" indent="-228600">
              <a:lnSpc>
                <a:spcPct val="100699"/>
              </a:lnSpc>
              <a:spcBef>
                <a:spcPts val="565"/>
              </a:spcBef>
              <a:buFont typeface="+mj-lt"/>
              <a:buAutoNum type="arabicPeriod"/>
            </a:pPr>
            <a:endParaRPr sz="1050" dirty="0">
              <a:latin typeface="Montserrat"/>
              <a:cs typeface="Montserrat"/>
            </a:endParaRPr>
          </a:p>
          <a:p>
            <a:pPr marL="241300" marR="245110" indent="-228600">
              <a:lnSpc>
                <a:spcPct val="100699"/>
              </a:lnSpc>
              <a:spcBef>
                <a:spcPts val="560"/>
              </a:spcBef>
              <a:buFont typeface="+mj-lt"/>
              <a:buAutoNum type="arabicPeriod"/>
            </a:pPr>
            <a:r>
              <a:rPr sz="1050" b="1" spc="-45" dirty="0">
                <a:solidFill>
                  <a:srgbClr val="2E5BB9"/>
                </a:solidFill>
                <a:latin typeface="Montserrat SemiBold"/>
                <a:cs typeface="Montserrat SemiBold"/>
              </a:rPr>
              <a:t>Physical</a:t>
            </a:r>
            <a:r>
              <a:rPr sz="105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b="1" spc="-50" dirty="0">
                <a:solidFill>
                  <a:srgbClr val="2E5BB9"/>
                </a:solidFill>
                <a:latin typeface="Montserrat SemiBold"/>
                <a:cs typeface="Montserrat SemiBold"/>
              </a:rPr>
              <a:t>Constraints:</a:t>
            </a:r>
            <a:r>
              <a:rPr sz="10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Space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limitations,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weight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requirements,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form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factor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all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influence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final </a:t>
            </a:r>
            <a:r>
              <a:rPr sz="1050" spc="-60" dirty="0">
                <a:latin typeface="Montserrat"/>
                <a:cs typeface="Montserrat"/>
              </a:rPr>
              <a:t>pack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design.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The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enclosure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connections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must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be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suitable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for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the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intended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application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while </a:t>
            </a:r>
            <a:r>
              <a:rPr sz="1050" spc="-50" dirty="0">
                <a:latin typeface="Montserrat"/>
                <a:cs typeface="Montserrat"/>
              </a:rPr>
              <a:t>maintaining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optimal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performance.</a:t>
            </a:r>
            <a:endParaRPr sz="1050" dirty="0">
              <a:latin typeface="Montserrat"/>
              <a:cs typeface="Montserra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7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3429C7-8439-8042-820B-DAC94760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F62D112E-AF93-E542-A514-BEF7024C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6" y="4496543"/>
            <a:ext cx="4309485" cy="24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B502537B-4AE0-B642-A67B-719AACB1017F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499" y="960819"/>
            <a:ext cx="19050" cy="1028700"/>
          </a:xfrm>
          <a:custGeom>
            <a:avLst/>
            <a:gdLst/>
            <a:ahLst/>
            <a:cxnLst/>
            <a:rect l="l" t="t" r="r" b="b"/>
            <a:pathLst>
              <a:path w="19050" h="1028700">
                <a:moveTo>
                  <a:pt x="19049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19049" y="0"/>
                </a:lnTo>
                <a:lnTo>
                  <a:pt x="19049" y="10286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499" y="2084769"/>
            <a:ext cx="19050" cy="876300"/>
          </a:xfrm>
          <a:custGeom>
            <a:avLst/>
            <a:gdLst/>
            <a:ahLst/>
            <a:cxnLst/>
            <a:rect l="l" t="t" r="r" b="b"/>
            <a:pathLst>
              <a:path w="19050" h="876300">
                <a:moveTo>
                  <a:pt x="19049" y="876299"/>
                </a:moveTo>
                <a:lnTo>
                  <a:pt x="0" y="876299"/>
                </a:lnTo>
                <a:lnTo>
                  <a:pt x="0" y="0"/>
                </a:lnTo>
                <a:lnTo>
                  <a:pt x="19049" y="0"/>
                </a:lnTo>
                <a:lnTo>
                  <a:pt x="19049" y="8762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499" y="3056319"/>
            <a:ext cx="19050" cy="1181100"/>
          </a:xfrm>
          <a:custGeom>
            <a:avLst/>
            <a:gdLst/>
            <a:ahLst/>
            <a:cxnLst/>
            <a:rect l="l" t="t" r="r" b="b"/>
            <a:pathLst>
              <a:path w="19050" h="1181100">
                <a:moveTo>
                  <a:pt x="19049" y="1181099"/>
                </a:moveTo>
                <a:lnTo>
                  <a:pt x="0" y="1181099"/>
                </a:lnTo>
                <a:lnTo>
                  <a:pt x="0" y="0"/>
                </a:lnTo>
                <a:lnTo>
                  <a:pt x="19049" y="0"/>
                </a:lnTo>
                <a:lnTo>
                  <a:pt x="19049" y="11810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799" y="424443"/>
            <a:ext cx="392176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Voltage/Capacity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55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135" dirty="0">
                <a:solidFill>
                  <a:srgbClr val="2E5BB9"/>
                </a:solidFill>
                <a:latin typeface="Montserrat"/>
                <a:cs typeface="Montserrat"/>
              </a:rPr>
              <a:t>C-</a:t>
            </a:r>
            <a:r>
              <a:rPr sz="1700" b="1" spc="-145" dirty="0">
                <a:solidFill>
                  <a:srgbClr val="2E5BB9"/>
                </a:solidFill>
                <a:latin typeface="Montserrat"/>
                <a:cs typeface="Montserrat"/>
              </a:rPr>
              <a:t>Rate</a:t>
            </a:r>
            <a:r>
              <a:rPr sz="170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700" b="1" spc="-95" dirty="0">
                <a:solidFill>
                  <a:srgbClr val="2E5BB9"/>
                </a:solidFill>
                <a:latin typeface="Montserrat"/>
                <a:cs typeface="Montserrat"/>
              </a:rPr>
              <a:t>Calculations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050" y="856456"/>
            <a:ext cx="5373370" cy="33813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350" b="1" spc="-114" dirty="0">
                <a:solidFill>
                  <a:srgbClr val="FF7E00"/>
                </a:solidFill>
                <a:latin typeface="Montserrat SemiBold"/>
                <a:cs typeface="Montserrat SemiBold"/>
              </a:rPr>
              <a:t>Voltage</a:t>
            </a:r>
            <a:r>
              <a:rPr sz="1350" b="1" spc="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30" dirty="0">
                <a:solidFill>
                  <a:srgbClr val="FF7E00"/>
                </a:solidFill>
                <a:latin typeface="Montserrat SemiBold"/>
                <a:cs typeface="Montserrat SemiBold"/>
              </a:rPr>
              <a:t>Window</a:t>
            </a:r>
            <a:r>
              <a:rPr sz="1350" b="1" spc="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Understanding</a:t>
            </a:r>
            <a:endParaRPr sz="1350" dirty="0">
              <a:latin typeface="Montserrat SemiBold"/>
              <a:cs typeface="Montserrat SemiBold"/>
            </a:endParaRPr>
          </a:p>
          <a:p>
            <a:pPr marL="12700" marR="45085">
              <a:lnSpc>
                <a:spcPct val="100000"/>
              </a:lnSpc>
              <a:spcBef>
                <a:spcPts val="455"/>
              </a:spcBef>
            </a:pP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fluctuates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state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charge.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For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example,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3.7V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nominal</a:t>
            </a:r>
            <a:r>
              <a:rPr sz="1000" spc="-10" dirty="0">
                <a:latin typeface="Montserrat"/>
                <a:cs typeface="Montserrat"/>
              </a:rPr>
              <a:t> lithium- </a:t>
            </a:r>
            <a:r>
              <a:rPr sz="1000" spc="-60" dirty="0">
                <a:latin typeface="Montserrat"/>
                <a:cs typeface="Montserrat"/>
              </a:rPr>
              <a:t>ion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may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operate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4.2V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fully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charged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down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3.0V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when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discharged.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Your </a:t>
            </a:r>
            <a:r>
              <a:rPr sz="1000" spc="-65" dirty="0">
                <a:latin typeface="Montserrat"/>
                <a:cs typeface="Montserrat"/>
              </a:rPr>
              <a:t>system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must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handle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this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window.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Alternatively,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Large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Power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can </a:t>
            </a:r>
            <a:r>
              <a:rPr sz="1000" spc="-60" dirty="0">
                <a:latin typeface="Montserrat"/>
                <a:cs typeface="Montserrat"/>
              </a:rPr>
              <a:t>engineer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embed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output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regulator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into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pack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provide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constant, </a:t>
            </a:r>
            <a:r>
              <a:rPr sz="1000" spc="-55" dirty="0">
                <a:latin typeface="Montserrat"/>
                <a:cs typeface="Montserrat"/>
              </a:rPr>
              <a:t>stable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voltage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your</a:t>
            </a:r>
            <a:r>
              <a:rPr sz="1000" spc="-10" dirty="0">
                <a:latin typeface="Montserrat"/>
                <a:cs typeface="Montserrat"/>
              </a:rPr>
              <a:t> device.</a:t>
            </a: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50" b="1" spc="-120" dirty="0">
                <a:solidFill>
                  <a:srgbClr val="FF7E00"/>
                </a:solidFill>
                <a:latin typeface="Montserrat SemiBold"/>
                <a:cs typeface="Montserrat SemiBold"/>
              </a:rPr>
              <a:t>Amp-</a:t>
            </a:r>
            <a:r>
              <a:rPr sz="1350" b="1" spc="-105" dirty="0">
                <a:solidFill>
                  <a:srgbClr val="FF7E00"/>
                </a:solidFill>
                <a:latin typeface="Montserrat SemiBold"/>
                <a:cs typeface="Montserrat SemiBold"/>
              </a:rPr>
              <a:t>Hour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Capacity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Ratings</a:t>
            </a:r>
            <a:endParaRPr sz="1350" dirty="0">
              <a:latin typeface="Montserrat SemiBold"/>
              <a:cs typeface="Montserrat SemiBold"/>
            </a:endParaRPr>
          </a:p>
          <a:p>
            <a:pPr marL="12700" marR="36195">
              <a:lnSpc>
                <a:spcPct val="100000"/>
              </a:lnSpc>
              <a:spcBef>
                <a:spcPts val="455"/>
              </a:spcBef>
            </a:pP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capacity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rated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amp-</a:t>
            </a:r>
            <a:r>
              <a:rPr sz="1000" spc="-70" dirty="0">
                <a:latin typeface="Montserrat"/>
                <a:cs typeface="Montserrat"/>
              </a:rPr>
              <a:t>hours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(Ah)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milliamp-</a:t>
            </a:r>
            <a:r>
              <a:rPr sz="1000" spc="-70" dirty="0">
                <a:latin typeface="Montserrat"/>
                <a:cs typeface="Montserrat"/>
              </a:rPr>
              <a:t>hours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(mAh).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This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value,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often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denoted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as </a:t>
            </a:r>
            <a:r>
              <a:rPr sz="1000" spc="-55" dirty="0">
                <a:latin typeface="Montserrat"/>
                <a:cs typeface="Montserrat"/>
              </a:rPr>
              <a:t>C,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represents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current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multiplied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by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time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(It).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instance,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5Ah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equivalent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 </a:t>
            </a:r>
            <a:r>
              <a:rPr sz="1000" spc="-75" dirty="0">
                <a:latin typeface="Montserrat"/>
                <a:cs typeface="Montserrat"/>
              </a:rPr>
              <a:t>5,000mAh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you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need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over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10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hours,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you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draw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current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0.5A </a:t>
            </a:r>
            <a:r>
              <a:rPr sz="1000" spc="-55" dirty="0">
                <a:latin typeface="Montserrat"/>
                <a:cs typeface="Montserrat"/>
              </a:rPr>
              <a:t>(5Ah/10h).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your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device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draws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100mA,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run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50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hours</a:t>
            </a:r>
            <a:r>
              <a:rPr sz="1000" spc="-10" dirty="0">
                <a:latin typeface="Montserrat"/>
                <a:cs typeface="Montserrat"/>
              </a:rPr>
              <a:t> (5000mAh/100mA).</a:t>
            </a:r>
            <a:endParaRPr sz="10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50" b="1" spc="-105" dirty="0">
                <a:solidFill>
                  <a:srgbClr val="FF7E00"/>
                </a:solidFill>
                <a:latin typeface="Montserrat SemiBold"/>
                <a:cs typeface="Montserrat SemiBold"/>
              </a:rPr>
              <a:t>C-</a:t>
            </a:r>
            <a:r>
              <a:rPr sz="1350" b="1" spc="-110" dirty="0">
                <a:solidFill>
                  <a:srgbClr val="FF7E00"/>
                </a:solidFill>
                <a:latin typeface="Montserrat SemiBold"/>
                <a:cs typeface="Montserrat SemiBold"/>
              </a:rPr>
              <a:t>Rate</a:t>
            </a:r>
            <a:r>
              <a:rPr sz="135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20" dirty="0">
                <a:solidFill>
                  <a:srgbClr val="FF7E00"/>
                </a:solidFill>
                <a:latin typeface="Montserrat SemiBold"/>
                <a:cs typeface="Montserrat SemiBold"/>
              </a:rPr>
              <a:t>&amp;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Discharge</a:t>
            </a:r>
            <a:r>
              <a:rPr sz="135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Performance</a:t>
            </a:r>
            <a:endParaRPr sz="135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  <a:spcBef>
                <a:spcPts val="455"/>
              </a:spcBef>
            </a:pP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charge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rates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are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often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expressed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terms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rate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C/5</a:t>
            </a:r>
            <a:r>
              <a:rPr sz="1000" spc="-10" dirty="0">
                <a:latin typeface="Montserrat"/>
                <a:cs typeface="Montserrat"/>
              </a:rPr>
              <a:t> means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discharged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constant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current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over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5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hours.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However,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an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estimate.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effective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capacity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decreases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higher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rates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lower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temperatures.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rated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capacity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typically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specified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low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C/20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rate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room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temperature. </a:t>
            </a:r>
            <a:r>
              <a:rPr sz="1000" spc="-35" dirty="0">
                <a:latin typeface="Montserrat"/>
                <a:cs typeface="Montserrat"/>
              </a:rPr>
              <a:t>If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you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discharge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that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same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at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90" dirty="0">
                <a:latin typeface="Montserrat"/>
                <a:cs typeface="Montserrat"/>
              </a:rPr>
              <a:t>much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higher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rate,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its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usable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capacity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will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be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lower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due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internal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impedance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chemical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losses.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8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B52D4CE-AE36-374B-B16C-D3E32F41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设计\www.juda.cn\2.0版本\首页\0218实验室\光伏储能实验室.jpg">
            <a:extLst>
              <a:ext uri="{FF2B5EF4-FFF2-40B4-BE49-F238E27FC236}">
                <a16:creationId xmlns:a16="http://schemas.microsoft.com/office/drawing/2014/main" id="{978B8F3E-68BE-6849-9437-FE10681CE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460400"/>
            <a:ext cx="4343400" cy="24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C504B787-3596-F84D-84CD-569521AEB7E5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99" y="285971"/>
            <a:ext cx="5473700" cy="1565813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65" dirty="0">
                <a:solidFill>
                  <a:srgbClr val="2E5BB9"/>
                </a:solidFill>
                <a:latin typeface="Montserrat"/>
                <a:cs typeface="Montserrat"/>
              </a:rPr>
              <a:t>1.2</a:t>
            </a:r>
            <a:r>
              <a:rPr sz="16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10" dirty="0">
                <a:solidFill>
                  <a:srgbClr val="2E5BB9"/>
                </a:solidFill>
                <a:latin typeface="Montserrat"/>
                <a:cs typeface="Montserrat"/>
              </a:rPr>
              <a:t>The</a:t>
            </a:r>
            <a:r>
              <a:rPr sz="16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00" dirty="0">
                <a:solidFill>
                  <a:srgbClr val="2E5BB9"/>
                </a:solidFill>
                <a:latin typeface="Montserrat"/>
                <a:cs typeface="Montserrat"/>
              </a:rPr>
              <a:t>Role</a:t>
            </a:r>
            <a:r>
              <a:rPr sz="165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85" dirty="0">
                <a:solidFill>
                  <a:srgbClr val="2E5BB9"/>
                </a:solidFill>
                <a:latin typeface="Montserrat"/>
                <a:cs typeface="Montserrat"/>
              </a:rPr>
              <a:t>of</a:t>
            </a:r>
            <a:r>
              <a:rPr sz="16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05" dirty="0">
                <a:solidFill>
                  <a:srgbClr val="2E5BB9"/>
                </a:solidFill>
                <a:latin typeface="Montserrat"/>
                <a:cs typeface="Montserrat"/>
              </a:rPr>
              <a:t>Smart</a:t>
            </a:r>
            <a:r>
              <a:rPr sz="165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05" dirty="0">
                <a:solidFill>
                  <a:srgbClr val="2E5BB9"/>
                </a:solidFill>
                <a:latin typeface="Montserrat"/>
                <a:cs typeface="Montserrat"/>
              </a:rPr>
              <a:t>Battery</a:t>
            </a:r>
            <a:r>
              <a:rPr sz="16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650" b="1" spc="-10" dirty="0">
                <a:solidFill>
                  <a:srgbClr val="2E5BB9"/>
                </a:solidFill>
                <a:latin typeface="Montserrat"/>
                <a:cs typeface="Montserrat"/>
              </a:rPr>
              <a:t>Packs</a:t>
            </a:r>
            <a:endParaRPr sz="1650" dirty="0">
              <a:latin typeface="Montserrat"/>
              <a:cs typeface="Montserrat"/>
            </a:endParaRPr>
          </a:p>
          <a:p>
            <a:pPr marL="12700" marR="5080" algn="just">
              <a:lnSpc>
                <a:spcPct val="100000"/>
              </a:lnSpc>
              <a:spcBef>
                <a:spcPts val="695"/>
              </a:spcBef>
            </a:pPr>
            <a:endParaRPr lang="en-CA" sz="1050" dirty="0">
              <a:latin typeface="Montserrat"/>
              <a:cs typeface="Montserrat"/>
            </a:endParaRPr>
          </a:p>
          <a:p>
            <a:pPr marL="12700" marR="5080" algn="just">
              <a:lnSpc>
                <a:spcPct val="100000"/>
              </a:lnSpc>
              <a:spcBef>
                <a:spcPts val="695"/>
              </a:spcBef>
            </a:pPr>
            <a:r>
              <a:rPr sz="1050" dirty="0">
                <a:latin typeface="Montserrat"/>
                <a:cs typeface="Montserrat"/>
              </a:rPr>
              <a:t>A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smart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battery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pack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is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more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than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just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a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power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source;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it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is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an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intelligent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subsystem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that </a:t>
            </a:r>
            <a:r>
              <a:rPr sz="1050" spc="-60" dirty="0">
                <a:latin typeface="Montserrat"/>
                <a:cs typeface="Montserrat"/>
              </a:rPr>
              <a:t>communicates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with</a:t>
            </a:r>
            <a:r>
              <a:rPr sz="1050" spc="-3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the</a:t>
            </a:r>
            <a:r>
              <a:rPr sz="1050" spc="-20" dirty="0">
                <a:latin typeface="Montserrat"/>
                <a:cs typeface="Montserrat"/>
              </a:rPr>
              <a:t> host </a:t>
            </a:r>
            <a:r>
              <a:rPr sz="1050" spc="-35" dirty="0">
                <a:latin typeface="Montserrat"/>
                <a:cs typeface="Montserrat"/>
              </a:rPr>
              <a:t>device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to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optimize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performance,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safety,</a:t>
            </a:r>
            <a:r>
              <a:rPr sz="1050" spc="-20" dirty="0">
                <a:latin typeface="Montserrat"/>
                <a:cs typeface="Montserrat"/>
              </a:rPr>
              <a:t> and user </a:t>
            </a:r>
            <a:r>
              <a:rPr sz="1050" spc="-45" dirty="0">
                <a:latin typeface="Montserrat"/>
                <a:cs typeface="Montserrat"/>
              </a:rPr>
              <a:t>experience.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It can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manage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its </a:t>
            </a:r>
            <a:r>
              <a:rPr sz="1050" spc="-50" dirty="0">
                <a:latin typeface="Montserrat"/>
                <a:cs typeface="Montserrat"/>
              </a:rPr>
              <a:t>own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charging,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report</a:t>
            </a:r>
            <a:r>
              <a:rPr sz="1050" dirty="0">
                <a:latin typeface="Montserrat"/>
                <a:cs typeface="Montserrat"/>
              </a:rPr>
              <a:t> its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status,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predict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remaining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runtime,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provide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real-</a:t>
            </a:r>
            <a:r>
              <a:rPr sz="1050" spc="-30" dirty="0">
                <a:latin typeface="Montserrat"/>
                <a:cs typeface="Montserrat"/>
              </a:rPr>
              <a:t>time </a:t>
            </a:r>
            <a:r>
              <a:rPr sz="1050" spc="-65" dirty="0">
                <a:latin typeface="Montserrat"/>
                <a:cs typeface="Montserrat"/>
              </a:rPr>
              <a:t>temperature,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voltage,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current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data,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and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continuously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self-</a:t>
            </a:r>
            <a:r>
              <a:rPr sz="1050" spc="-60" dirty="0">
                <a:latin typeface="Montserrat"/>
                <a:cs typeface="Montserrat"/>
              </a:rPr>
              <a:t>correct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to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maintain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accuracy.</a:t>
            </a:r>
            <a:endParaRPr sz="105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799" y="4922440"/>
            <a:ext cx="5473700" cy="1542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Montserrat"/>
                <a:cs typeface="Montserrat"/>
              </a:rPr>
              <a:t>Large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Power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specializes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in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designing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smart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battery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packs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that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incorporate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our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proprietary </a:t>
            </a:r>
            <a:r>
              <a:rPr sz="1050" spc="-30" dirty="0">
                <a:latin typeface="Montserrat"/>
                <a:cs typeface="Montserrat"/>
              </a:rPr>
              <a:t>Battery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Management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Systems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(BMS).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These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systems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integrate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advanced</a:t>
            </a:r>
            <a:r>
              <a:rPr sz="1050" spc="-2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features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like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high- </a:t>
            </a:r>
            <a:r>
              <a:rPr sz="1050" spc="-35" dirty="0">
                <a:latin typeface="Montserrat"/>
                <a:cs typeface="Montserrat"/>
              </a:rPr>
              <a:t>accuracy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fuel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gauging,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cell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balancing,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multi-</a:t>
            </a:r>
            <a:r>
              <a:rPr sz="1050" spc="-20" dirty="0">
                <a:latin typeface="Montserrat"/>
                <a:cs typeface="Montserrat"/>
              </a:rPr>
              <a:t>layered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protection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circuitry,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and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sophisticated </a:t>
            </a:r>
            <a:r>
              <a:rPr sz="1050" spc="-70" dirty="0">
                <a:latin typeface="Montserrat"/>
                <a:cs typeface="Montserrat"/>
              </a:rPr>
              <a:t>communication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protocols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(I2C,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SMBus,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CANBUS,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RS485).</a:t>
            </a:r>
            <a:endParaRPr sz="1050" dirty="0">
              <a:latin typeface="Montserrat"/>
              <a:cs typeface="Montserrat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050" spc="-20" dirty="0">
                <a:latin typeface="Montserrat"/>
                <a:cs typeface="Montserrat"/>
              </a:rPr>
              <a:t>As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devices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become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smaller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and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lighter,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custom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lithium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batteries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offer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the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advantages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of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high </a:t>
            </a:r>
            <a:r>
              <a:rPr sz="1050" dirty="0">
                <a:latin typeface="Montserrat"/>
                <a:cs typeface="Montserrat"/>
              </a:rPr>
              <a:t>energy</a:t>
            </a:r>
            <a:r>
              <a:rPr sz="1050" spc="7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density,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low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weight,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and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a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wide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operating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temperature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range.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The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true</a:t>
            </a:r>
            <a:r>
              <a:rPr sz="1050" spc="8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'smart' </a:t>
            </a:r>
            <a:r>
              <a:rPr sz="1050" spc="-55" dirty="0">
                <a:latin typeface="Montserrat"/>
                <a:cs typeface="Montserrat"/>
              </a:rPr>
              <a:t>functionality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comes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from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the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firmware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and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software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embedded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within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the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BMS.</a:t>
            </a:r>
            <a:r>
              <a:rPr sz="1050" spc="2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Large</a:t>
            </a:r>
            <a:r>
              <a:rPr sz="1050" spc="3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Power's </a:t>
            </a:r>
            <a:r>
              <a:rPr sz="1050" spc="-55" dirty="0">
                <a:latin typeface="Montserrat"/>
                <a:cs typeface="Montserrat"/>
              </a:rPr>
              <a:t>in-</a:t>
            </a:r>
            <a:r>
              <a:rPr sz="1050" spc="-70" dirty="0">
                <a:latin typeface="Montserrat"/>
                <a:cs typeface="Montserrat"/>
              </a:rPr>
              <a:t>house</a:t>
            </a:r>
            <a:r>
              <a:rPr sz="1050" spc="3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engineering</a:t>
            </a:r>
            <a:r>
              <a:rPr sz="1050" spc="40" dirty="0">
                <a:latin typeface="Montserrat"/>
                <a:cs typeface="Montserrat"/>
              </a:rPr>
              <a:t> </a:t>
            </a:r>
            <a:r>
              <a:rPr sz="1050" spc="-85" dirty="0">
                <a:latin typeface="Montserrat"/>
                <a:cs typeface="Montserrat"/>
              </a:rPr>
              <a:t>team</a:t>
            </a:r>
            <a:r>
              <a:rPr sz="1050" spc="3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develops</a:t>
            </a:r>
            <a:r>
              <a:rPr sz="1050" spc="40" dirty="0">
                <a:latin typeface="Montserrat"/>
                <a:cs typeface="Montserrat"/>
              </a:rPr>
              <a:t> </a:t>
            </a:r>
            <a:r>
              <a:rPr sz="1050" spc="-80" dirty="0">
                <a:latin typeface="Montserrat"/>
                <a:cs typeface="Montserrat"/>
              </a:rPr>
              <a:t>custom</a:t>
            </a:r>
            <a:r>
              <a:rPr sz="1050" spc="4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firmware</a:t>
            </a:r>
            <a:r>
              <a:rPr sz="1050" spc="35" dirty="0">
                <a:latin typeface="Montserrat"/>
                <a:cs typeface="Montserrat"/>
              </a:rPr>
              <a:t> </a:t>
            </a:r>
            <a:r>
              <a:rPr sz="1050" spc="-90" dirty="0">
                <a:latin typeface="Montserrat"/>
                <a:cs typeface="Montserrat"/>
              </a:rPr>
              <a:t>to</a:t>
            </a:r>
            <a:r>
              <a:rPr sz="1050" spc="4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precisely</a:t>
            </a:r>
            <a:r>
              <a:rPr sz="1050" spc="40" dirty="0">
                <a:latin typeface="Montserrat"/>
                <a:cs typeface="Montserrat"/>
              </a:rPr>
              <a:t> </a:t>
            </a:r>
            <a:r>
              <a:rPr sz="1050" spc="-85" dirty="0">
                <a:latin typeface="Montserrat"/>
                <a:cs typeface="Montserrat"/>
              </a:rPr>
              <a:t>match</a:t>
            </a:r>
            <a:r>
              <a:rPr sz="1050" spc="3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the</a:t>
            </a:r>
            <a:r>
              <a:rPr sz="1050" spc="40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performance</a:t>
            </a:r>
            <a:r>
              <a:rPr sz="1050" spc="3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and </a:t>
            </a:r>
            <a:r>
              <a:rPr sz="1050" spc="-55" dirty="0">
                <a:latin typeface="Montserrat"/>
                <a:cs typeface="Montserrat"/>
              </a:rPr>
              <a:t>safety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requirements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of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your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device.</a:t>
            </a:r>
            <a:endParaRPr sz="1050" dirty="0">
              <a:latin typeface="Montserrat"/>
              <a:cs typeface="Montserra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76200" cy="7486650"/>
            </a:xfrm>
            <a:custGeom>
              <a:avLst/>
              <a:gdLst/>
              <a:ahLst/>
              <a:cxnLst/>
              <a:rect l="l" t="t" r="r" b="b"/>
              <a:pathLst>
                <a:path w="76200" h="7486650">
                  <a:moveTo>
                    <a:pt x="0" y="7486649"/>
                  </a:moveTo>
                  <a:lnTo>
                    <a:pt x="76199" y="7486649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486649"/>
              <a:ext cx="5829300" cy="76200"/>
            </a:xfrm>
            <a:custGeom>
              <a:avLst/>
              <a:gdLst/>
              <a:ahLst/>
              <a:cxnLst/>
              <a:rect l="l" t="t" r="r" b="b"/>
              <a:pathLst>
                <a:path w="5829300" h="76200">
                  <a:moveTo>
                    <a:pt x="58292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761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844"/>
              </a:lnSpc>
            </a:pPr>
            <a:fld id="{81D60167-4931-47E6-BA6A-407CBD079E47}" type="slidenum">
              <a:rPr sz="950" b="0" spc="-25" dirty="0">
                <a:latin typeface="Suisse Int'l"/>
                <a:cs typeface="Suisse Int'l"/>
              </a:rPr>
              <a:t>9</a:t>
            </a:fld>
            <a:endParaRPr sz="950">
              <a:latin typeface="Suisse Int'l"/>
              <a:cs typeface="Suisse Int'l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4D4A390-93F8-C140-ACA7-0BB06FDF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2" y="2079663"/>
            <a:ext cx="5444818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C9A8BF9-DEEC-1B45-A3B1-47265138C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2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8BA1AC80-D095-CB4D-BF98-B887979E5A6D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6541</Words>
  <Application>Microsoft Office PowerPoint</Application>
  <PresentationFormat>自定义</PresentationFormat>
  <Paragraphs>545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Jura</vt:lpstr>
      <vt:lpstr>Suisse Int'l</vt:lpstr>
      <vt:lpstr>Suisse Int'l Light</vt:lpstr>
      <vt:lpstr>方正兰亭细黑_GBK</vt:lpstr>
      <vt:lpstr>方正兰亭纤黑_GBK</vt:lpstr>
      <vt:lpstr>华文细黑</vt:lpstr>
      <vt:lpstr>Arial</vt:lpstr>
      <vt:lpstr>Calibri</vt:lpstr>
      <vt:lpstr>Montserrat</vt:lpstr>
      <vt:lpstr>Montserrat Medium</vt:lpstr>
      <vt:lpstr>Montserrat SemiBold</vt:lpstr>
      <vt:lpstr>Times New Roman</vt:lpstr>
      <vt:lpstr>Verdana</vt:lpstr>
      <vt:lpstr>Office Theme</vt:lpstr>
      <vt:lpstr>PowerPoint 演示文稿</vt:lpstr>
      <vt:lpstr>PowerPoint 演示文稿</vt:lpstr>
      <vt:lpstr>PowerPoint 演示文稿</vt:lpstr>
      <vt:lpstr>'Four Highs and Two Low’s Framework</vt:lpstr>
      <vt:lpstr>Section 1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3.4 Fuel Gauge and State of Charge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6.2 UN 38.3 Transportation Testing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Hao Pan</cp:lastModifiedBy>
  <cp:revision>16</cp:revision>
  <dcterms:created xsi:type="dcterms:W3CDTF">2025-08-15T20:08:23Z</dcterms:created>
  <dcterms:modified xsi:type="dcterms:W3CDTF">2025-08-16T07:48:52Z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2025-08-15T00:00:00Z</vt:filetime>
  </property>
  <property fmtid="{D5CDD505-2E9C-101B-9397-08002B2CF9AE}" pid="3" name="Producer">
    <vt:lpwstr>pypdf</vt:lpwstr>
  </property>
  <property fmtid="{D5CDD505-2E9C-101B-9397-08002B2CF9AE}" pid="4" name="LastSaved">
    <vt:filetime>2025-08-15T00:00:00Z</vt:filetime>
  </property>
</Properties>
</file>